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534" r:id="rId2"/>
    <p:sldId id="448" r:id="rId3"/>
    <p:sldId id="537" r:id="rId4"/>
    <p:sldId id="538" r:id="rId5"/>
    <p:sldId id="539" r:id="rId6"/>
    <p:sldId id="540" r:id="rId7"/>
    <p:sldId id="541" r:id="rId8"/>
    <p:sldId id="542" r:id="rId9"/>
    <p:sldId id="543" r:id="rId10"/>
    <p:sldId id="545" r:id="rId11"/>
    <p:sldId id="546" r:id="rId12"/>
    <p:sldId id="547" r:id="rId13"/>
    <p:sldId id="549" r:id="rId14"/>
    <p:sldId id="551" r:id="rId15"/>
    <p:sldId id="552" r:id="rId16"/>
    <p:sldId id="553" r:id="rId17"/>
    <p:sldId id="554" r:id="rId18"/>
    <p:sldId id="555" r:id="rId19"/>
    <p:sldId id="557" r:id="rId20"/>
    <p:sldId id="523" r:id="rId21"/>
    <p:sldId id="525" r:id="rId22"/>
    <p:sldId id="507" r:id="rId23"/>
    <p:sldId id="509" r:id="rId24"/>
    <p:sldId id="503" r:id="rId25"/>
    <p:sldId id="505" r:id="rId26"/>
    <p:sldId id="506" r:id="rId27"/>
    <p:sldId id="454" r:id="rId28"/>
    <p:sldId id="524" r:id="rId29"/>
    <p:sldId id="455" r:id="rId30"/>
    <p:sldId id="435" r:id="rId31"/>
    <p:sldId id="440" r:id="rId32"/>
    <p:sldId id="425" r:id="rId33"/>
    <p:sldId id="439" r:id="rId34"/>
    <p:sldId id="394" r:id="rId35"/>
    <p:sldId id="354" r:id="rId36"/>
    <p:sldId id="445" r:id="rId37"/>
    <p:sldId id="436" r:id="rId38"/>
    <p:sldId id="385" r:id="rId39"/>
    <p:sldId id="453" r:id="rId40"/>
    <p:sldId id="411" r:id="rId41"/>
    <p:sldId id="407" r:id="rId42"/>
    <p:sldId id="451" r:id="rId43"/>
    <p:sldId id="386" r:id="rId44"/>
    <p:sldId id="366" r:id="rId45"/>
    <p:sldId id="359" r:id="rId46"/>
    <p:sldId id="408" r:id="rId47"/>
    <p:sldId id="437" r:id="rId48"/>
    <p:sldId id="352" r:id="rId49"/>
    <p:sldId id="452" r:id="rId50"/>
    <p:sldId id="450" r:id="rId5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ílio Marcelo Pereira" initials="EM" lastIdx="1" clrIdx="0">
    <p:extLst>
      <p:ext uri="{19B8F6BF-5375-455C-9EA6-DF929625EA0E}">
        <p15:presenceInfo xmlns:p15="http://schemas.microsoft.com/office/powerpoint/2012/main" userId="S::emilio.pereira@ocpmedicine.com::57c0a9e0-11de-40cb-966d-d58fc4495f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3883" autoAdjust="0"/>
  </p:normalViewPr>
  <p:slideViewPr>
    <p:cSldViewPr snapToGrid="0">
      <p:cViewPr varScale="1">
        <p:scale>
          <a:sx n="104" d="100"/>
          <a:sy n="104" d="100"/>
        </p:scale>
        <p:origin x="8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99D63-BE57-4F28-9986-1C550474194B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E58AA-F2A9-46CE-8CCF-0EBC3952E797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467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E58AA-F2A9-46CE-8CCF-0EBC3952E797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587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E58AA-F2A9-46CE-8CCF-0EBC3952E79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40232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AE58AA-F2A9-46CE-8CCF-0EBC3952E797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327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6C90AD-FF0F-CD1C-B828-1B05243638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AEBA323-0BA0-0C21-EE4E-B56C3FE304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83F96C2-5043-57FA-EC78-ACA2065FD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989C74-5987-BB2B-885D-3E776EAA1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A5256F-B640-E1E1-5424-B59C57CD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654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FF726-ECC7-C8FD-49A9-F555542C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06F65F7-697E-EE8A-B841-08462B8B7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338B68-0E2D-72AA-B780-F36ADBA7B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C816EE-60EA-254F-E280-435D97AA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2EFF0-8612-CB1F-DAF8-D5A44F6D7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33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4DBCA08-A10D-8A1D-8C62-847BE3600D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A5806C7-179D-4D3B-258B-51D1184750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E0BA8C2-AB1A-1E14-4C28-F355F117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B36D7A-F656-1CAA-3BD8-1EF8BE72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6C5FFEC-3AC5-DBEC-50D8-51B582F56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22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BCE60-F27F-1396-B429-60325CE76F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B8BDD8A-5EA8-42DF-87E0-ABAEA3C4E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FB36CA0-AF89-A470-FC74-A5C977C95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8073BB1-42A6-95A8-ED5E-E027A15A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C4C3302-5434-D605-C0B3-504F51A4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558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BDA1CC-863C-A225-3DD8-3F985CF2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C7F54E7-693E-1160-D75A-F1D99C3FF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81C8AE-F90E-A60A-E85E-008931D8A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B43492B-93E6-BC49-E72F-3B476132C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12C905-D1FA-2B69-9198-2D1991F89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319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79336-91FA-C4DE-40CE-58D6CB34A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EDBD94-284B-644F-DC81-294A48723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645994-F097-1E29-F660-05C3F6CB5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127AFFE-1EED-701B-53BD-44EE3D47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270E139-1ADC-9892-607B-3B2B817A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1C71F99-0AC3-37B6-8602-63384D41E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1929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29175-9BD8-21A8-3580-70A59C08E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CB90380-14E0-E62E-393A-F8512EF50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F9D68D-B41F-8FDE-01B1-7AC4DEEBF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FD37E-F5C8-DF70-2A30-D50CAAD9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EFE2D17-CDB7-5F9B-E112-33648A47AF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B1FB485-26FE-1158-B282-5DAA993C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FF14399B-DF54-9AD5-101E-A9868CD6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F5EFBCC-F339-DC2B-423B-5136BD3C1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0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788FC-6D9A-73C6-DBC4-42F50D5C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0502A22-03C2-B325-478C-B963199FC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AF8C3BC-15B5-471F-D49A-BF1A945C5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04A6D1B-C21B-D543-BC21-1FA33ACE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6109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6D4F448-AE52-D0EA-B586-9E5A39868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1FD5A6A-BCE3-7553-4711-FD3B0FA7C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A30059-A715-D161-5A3A-EB43CC781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607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467A5B-489E-B715-990C-EA36CE74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EF7063A-17E0-48AA-14E0-89D85F0465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038E66D-05D5-E155-E410-6671F0213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0497360-947F-319C-8707-E7725592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7C41ED5-38F7-E049-EB12-83A18C53A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1A72B79-308B-1EE1-5C5B-4FB4A1E8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4754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2FECB3-2E14-4ADD-9FEF-C21BC4BC7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929E5E2-1D32-2839-82A9-E01134E3B1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50CBD81-5B4E-6AE0-8858-3CFEA3F3A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14069B-CA0C-EB48-D96B-B8E2A8D2B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12E5DD4-C5A1-F444-5E49-73FF38F45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529A7A5-C5DC-5CD2-0578-E5020F61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092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2559150-9852-5807-FC86-96A96910C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AB3A1D-85B3-887A-2505-97CD48779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8BF35CD-0A37-9B6E-EBBE-1C3F69B15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438A0-DECB-4566-8562-01C1376AF75F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2464B2-137F-08FD-1756-FB6833BB0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8F6581-D956-A26C-0271-3425C13633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B2CBB-F56D-430C-AD42-CCF50E829C96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5191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7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9826925B-B958-5F45-7668-89D5D738C245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02B71770-5B40-2AFD-C891-A9B973E4B6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5" name="Picture 7" descr="fragmentos CINZA6-06.png">
            <a:extLst>
              <a:ext uri="{FF2B5EF4-FFF2-40B4-BE49-F238E27FC236}">
                <a16:creationId xmlns:a16="http://schemas.microsoft.com/office/drawing/2014/main" id="{3821FA26-A4ED-0669-BE22-26975F05E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C57A8A-3E7A-4D7A-AB8F-BA8F5C56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56877" y="2736920"/>
            <a:ext cx="7282007" cy="1430928"/>
          </a:xfrm>
        </p:spPr>
        <p:txBody>
          <a:bodyPr>
            <a:normAutofit fontScale="90000"/>
          </a:bodyPr>
          <a:lstStyle/>
          <a:p>
            <a:br>
              <a:rPr lang="pt-BR" sz="1600" b="1" i="0" dirty="0"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</a:br>
            <a:br>
              <a:rPr lang="pt-BR" sz="1600" b="1" i="0" dirty="0"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</a:br>
            <a:br>
              <a:rPr lang="pt-BR" sz="1600" b="1" i="0" dirty="0"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</a:br>
            <a:br>
              <a:rPr lang="pt-BR" sz="1600" b="1" i="0" dirty="0">
                <a:effectLst/>
                <a:highlight>
                  <a:srgbClr val="FFFFFF"/>
                </a:highlight>
                <a:latin typeface="Montserrat" panose="00000500000000000000" pitchFamily="2" charset="0"/>
              </a:rPr>
            </a:br>
            <a:r>
              <a:rPr lang="pt-BR" sz="4400" b="1" i="0" dirty="0">
                <a:solidFill>
                  <a:srgbClr val="009999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Seminário de lâminas </a:t>
            </a:r>
            <a:r>
              <a:rPr lang="pt-BR" sz="44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</a:t>
            </a:r>
            <a:r>
              <a:rPr lang="pt-BR" sz="4400" b="1" i="0" dirty="0">
                <a:solidFill>
                  <a:srgbClr val="009999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igital </a:t>
            </a:r>
            <a:br>
              <a:rPr lang="pt-BR" sz="4400" b="1" i="0" dirty="0">
                <a:solidFill>
                  <a:srgbClr val="009999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pt-BR" sz="4400" b="1" i="0" dirty="0">
                <a:solidFill>
                  <a:srgbClr val="009999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Patologia óssea e de partes </a:t>
            </a:r>
            <a:r>
              <a:rPr lang="pt-BR" sz="4400" b="1" dirty="0">
                <a:solidFill>
                  <a:srgbClr val="00999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</a:t>
            </a:r>
            <a:r>
              <a:rPr lang="pt-BR" sz="4400" b="1" i="0" dirty="0">
                <a:solidFill>
                  <a:srgbClr val="009999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oles</a:t>
            </a:r>
            <a:endParaRPr lang="pt-BR" sz="5400" b="1" dirty="0">
              <a:solidFill>
                <a:srgbClr val="009999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F56F306-F07C-FE0E-C81B-FEAB45BED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45"/>
          <a:stretch/>
        </p:blipFill>
        <p:spPr>
          <a:xfrm>
            <a:off x="4117127" y="683641"/>
            <a:ext cx="4093403" cy="1691297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E6D0C93-B272-C8F5-DD74-3F59C8E7AA86}"/>
              </a:ext>
            </a:extLst>
          </p:cNvPr>
          <p:cNvSpPr txBox="1">
            <a:spLocks/>
          </p:cNvSpPr>
          <p:nvPr/>
        </p:nvSpPr>
        <p:spPr>
          <a:xfrm>
            <a:off x="6301510" y="4838254"/>
            <a:ext cx="3867912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Emílio Pereira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emilio.pereira@ocpmedicine.com</a:t>
            </a:r>
          </a:p>
        </p:txBody>
      </p:sp>
      <p:pic>
        <p:nvPicPr>
          <p:cNvPr id="19" name="Picture 4" descr="OC Precision Medicine - Abramed">
            <a:extLst>
              <a:ext uri="{FF2B5EF4-FFF2-40B4-BE49-F238E27FC236}">
                <a16:creationId xmlns:a16="http://schemas.microsoft.com/office/drawing/2014/main" id="{A588DC60-2B63-237D-C50B-FB674609DC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" t="41227" r="18137" b="24567"/>
          <a:stretch/>
        </p:blipFill>
        <p:spPr bwMode="auto">
          <a:xfrm>
            <a:off x="7267319" y="5647037"/>
            <a:ext cx="1936294" cy="65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671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F8B1FBC4-97CD-F1D4-8486-BB5D33613DA0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26A9079-FFDD-BE97-691F-0DDCA2C1D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40" y="270421"/>
            <a:ext cx="8426306" cy="631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2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C780F408-9DC0-5840-77D8-8DE10AD5B176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1017806-CD1B-D478-C541-CD4058082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0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FC81C31F-DC44-76B8-511C-6E714203AEDF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929DBBE-A3FC-4907-B6FF-9804F91CA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" y="783056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78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B73CF07-5D33-A465-0E2E-F548169516B2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82209A1-9482-85BA-53D9-F331EF358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99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BA1D76B9-46BE-BEF0-A115-C35ACA31D89C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84F30D-9850-1D27-9DAD-981591E2AB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8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D799BA8C-A96B-1216-B3EA-B0B6C049486F}"/>
              </a:ext>
            </a:extLst>
          </p:cNvPr>
          <p:cNvSpPr/>
          <p:nvPr/>
        </p:nvSpPr>
        <p:spPr>
          <a:xfrm>
            <a:off x="50686" y="-29412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5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\\\\\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B9E9129-C860-0CA7-BE2C-07BC2C651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156" y="3449290"/>
            <a:ext cx="4496836" cy="33754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D870F87-D38A-6F23-B987-2D5C7795C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20" y="16768"/>
            <a:ext cx="4472836" cy="335971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6CB48B7-1400-80C3-B956-140A9D1BC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425" y="16768"/>
            <a:ext cx="4509614" cy="335885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5674220-6D3A-9D69-D1B1-C1BDBEFE3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86" y="3450003"/>
            <a:ext cx="4509614" cy="337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4433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FB2F8862-23FA-3A33-F9A2-C81582483AD2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7A44C33-B7E2-B401-C0CA-A915985DD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69" y="114590"/>
            <a:ext cx="4374569" cy="327495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1F1694-7196-6917-30F4-D9F025381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129" y="114590"/>
            <a:ext cx="4362975" cy="327495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06D9164-F18C-4D8A-7003-2062CE7CF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69" y="3475185"/>
            <a:ext cx="4374569" cy="327910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750936B-A464-7DDC-32B1-7B335F8359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6" r="31021"/>
          <a:stretch/>
        </p:blipFill>
        <p:spPr>
          <a:xfrm rot="16200000">
            <a:off x="6723141" y="2931168"/>
            <a:ext cx="3274950" cy="436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258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7A249E1-C3F9-DAAB-8EE2-64021ABC18C6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4DF0371-F54F-CB84-9B15-3D27D969E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101" y="603827"/>
            <a:ext cx="7533793" cy="5650345"/>
          </a:xfrm>
          <a:prstGeom prst="rect">
            <a:avLst/>
          </a:prstGeom>
          <a:ln w="38100"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3598002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D0062ED-E719-2618-87DF-CB54F4CD7CEF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DAD5C28-146D-CA60-EF82-F1CD7FCAF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603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B284FA2-8F01-6008-DCB3-C6CC853D3256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60093B-530A-8519-7698-65027E039C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49" y="99504"/>
            <a:ext cx="8867501" cy="665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99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E6136EF3-BF67-BF31-C22D-ECD22520A739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 descr="logo.png">
            <a:extLst>
              <a:ext uri="{FF2B5EF4-FFF2-40B4-BE49-F238E27FC236}">
                <a16:creationId xmlns:a16="http://schemas.microsoft.com/office/drawing/2014/main" id="{A03826EA-5504-1169-EDA2-E2490DE16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6" name="Picture 7" descr="fragmentos CINZA6-06.png">
            <a:extLst>
              <a:ext uri="{FF2B5EF4-FFF2-40B4-BE49-F238E27FC236}">
                <a16:creationId xmlns:a16="http://schemas.microsoft.com/office/drawing/2014/main" id="{4ABC2531-0F68-14D3-BB3C-444FA5F1C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C9165D-05AE-F138-9C54-1DAA48AD9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175" y="703453"/>
            <a:ext cx="10515600" cy="1325563"/>
          </a:xfrm>
        </p:spPr>
        <p:txBody>
          <a:bodyPr/>
          <a:lstStyle/>
          <a:p>
            <a:r>
              <a:rPr lang="pt-BR" b="1" i="0" dirty="0">
                <a:solidFill>
                  <a:srgbClr val="009999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História clínica: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348539-58EF-2D5B-9C85-D301EF6DC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9142"/>
            <a:ext cx="10515600" cy="2613025"/>
          </a:xfrm>
        </p:spPr>
        <p:txBody>
          <a:bodyPr/>
          <a:lstStyle/>
          <a:p>
            <a:pPr algn="l" fontAlgn="base"/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Paciente do sexo masculino, 30 anos com massa axilar à direita ("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linfadenomegalia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").</a:t>
            </a:r>
          </a:p>
          <a:p>
            <a:pPr algn="l" fontAlgn="base"/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Estrutura nodular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bosselada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medindo 5,5 x 4,5 x 4,0 cm, de consistência </a:t>
            </a:r>
            <a:r>
              <a:rPr lang="pt-BR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fibroelástica</a:t>
            </a:r>
            <a:r>
              <a:rPr lang="pt-BR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e superfície de corte pardo-clara com pontilhados vinhosos de permeio.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99917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6A08ED36-9A81-6FA3-9E57-C44EBBDBFABC}"/>
              </a:ext>
            </a:extLst>
          </p:cNvPr>
          <p:cNvSpPr/>
          <p:nvPr/>
        </p:nvSpPr>
        <p:spPr>
          <a:xfrm>
            <a:off x="-41234" y="376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F8281D7C-1738-DAEA-A381-D944CD4EB8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5" name="Picture 7" descr="fragmentos CINZA6-06.png">
            <a:extLst>
              <a:ext uri="{FF2B5EF4-FFF2-40B4-BE49-F238E27FC236}">
                <a16:creationId xmlns:a16="http://schemas.microsoft.com/office/drawing/2014/main" id="{6FD2C21A-9BC0-586F-1025-1C7B30C18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C57A8A-3E7A-4D7A-AB8F-BA8F5C56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24644"/>
            <a:ext cx="9144000" cy="947515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999"/>
                </a:solidFill>
              </a:rPr>
              <a:t>Diagnóstico?</a:t>
            </a:r>
          </a:p>
        </p:txBody>
      </p:sp>
    </p:spTree>
    <p:extLst>
      <p:ext uri="{BB962C8B-B14F-4D97-AF65-F5344CB8AC3E}">
        <p14:creationId xmlns:p14="http://schemas.microsoft.com/office/powerpoint/2010/main" val="283862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192B422E-24D5-C2C4-07A1-66459AA47D54}"/>
              </a:ext>
            </a:extLst>
          </p:cNvPr>
          <p:cNvSpPr/>
          <p:nvPr/>
        </p:nvSpPr>
        <p:spPr>
          <a:xfrm>
            <a:off x="-82468" y="8055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F47D4DAE-D2CB-93CE-0EDC-928AF2CC2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5" name="Picture 7" descr="fragmentos CINZA6-06.png">
            <a:extLst>
              <a:ext uri="{FF2B5EF4-FFF2-40B4-BE49-F238E27FC236}">
                <a16:creationId xmlns:a16="http://schemas.microsoft.com/office/drawing/2014/main" id="{3687E598-2CC5-9E68-9112-E61110DDE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C57A8A-3E7A-4D7A-AB8F-BA8F5C56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57237" y="2438402"/>
            <a:ext cx="6096000" cy="996814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999"/>
                </a:solidFill>
              </a:rPr>
              <a:t>Imuno-histoquímica</a:t>
            </a:r>
          </a:p>
        </p:txBody>
      </p:sp>
    </p:spTree>
    <p:extLst>
      <p:ext uri="{BB962C8B-B14F-4D97-AF65-F5344CB8AC3E}">
        <p14:creationId xmlns:p14="http://schemas.microsoft.com/office/powerpoint/2010/main" val="2948190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0B90508D-F274-F04F-4938-BDCB1AD70460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970C291-F028-3DC4-0357-3F0B430ED8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5"/>
          <a:stretch/>
        </p:blipFill>
        <p:spPr>
          <a:xfrm>
            <a:off x="0" y="440014"/>
            <a:ext cx="12192000" cy="597797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D8723FC-7C3B-C7DD-6126-CFF9E9E34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908" y="467722"/>
            <a:ext cx="2821620" cy="2118459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9B4C3D0-056E-4E8B-DC08-FDAC8A0F7194}"/>
              </a:ext>
            </a:extLst>
          </p:cNvPr>
          <p:cNvSpPr txBox="1"/>
          <p:nvPr/>
        </p:nvSpPr>
        <p:spPr>
          <a:xfrm>
            <a:off x="10714182" y="6059050"/>
            <a:ext cx="686406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CD56</a:t>
            </a:r>
          </a:p>
        </p:txBody>
      </p:sp>
    </p:spTree>
    <p:extLst>
      <p:ext uri="{BB962C8B-B14F-4D97-AF65-F5344CB8AC3E}">
        <p14:creationId xmlns:p14="http://schemas.microsoft.com/office/powerpoint/2010/main" val="161472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EBB371C-1BF5-9C73-B651-C66E34AE1EBF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BEE947-909F-00F8-7BA3-02CECB80C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A8F972F5-E092-BBC6-DDD9-3246C4BE44C6}"/>
              </a:ext>
            </a:extLst>
          </p:cNvPr>
          <p:cNvSpPr txBox="1"/>
          <p:nvPr/>
        </p:nvSpPr>
        <p:spPr>
          <a:xfrm>
            <a:off x="10557168" y="5717311"/>
            <a:ext cx="644728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S100</a:t>
            </a:r>
          </a:p>
        </p:txBody>
      </p:sp>
    </p:spTree>
    <p:extLst>
      <p:ext uri="{BB962C8B-B14F-4D97-AF65-F5344CB8AC3E}">
        <p14:creationId xmlns:p14="http://schemas.microsoft.com/office/powerpoint/2010/main" val="29098150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71817F-4486-4EB7-9E1F-993A2AED2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904195E8-8F66-E028-390E-EB7AD82C1470}"/>
              </a:ext>
            </a:extLst>
          </p:cNvPr>
          <p:cNvSpPr txBox="1"/>
          <p:nvPr/>
        </p:nvSpPr>
        <p:spPr>
          <a:xfrm>
            <a:off x="10160004" y="5726545"/>
            <a:ext cx="1241045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CKAE1-AE3</a:t>
            </a:r>
          </a:p>
        </p:txBody>
      </p:sp>
    </p:spTree>
    <p:extLst>
      <p:ext uri="{BB962C8B-B14F-4D97-AF65-F5344CB8AC3E}">
        <p14:creationId xmlns:p14="http://schemas.microsoft.com/office/powerpoint/2010/main" val="19797686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27CA1FDA-CBAD-0D72-2241-9868A720C397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89F3595-425D-C414-7803-A9AEF6612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" y="768350"/>
            <a:ext cx="12192000" cy="532130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316BB6E-77B0-4FAE-9551-986AA2A23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637" y="796058"/>
            <a:ext cx="2582655" cy="1939637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A4CB1F23-D041-701C-CF74-2C64399A3564}"/>
              </a:ext>
            </a:extLst>
          </p:cNvPr>
          <p:cNvSpPr txBox="1"/>
          <p:nvPr/>
        </p:nvSpPr>
        <p:spPr>
          <a:xfrm>
            <a:off x="10935855" y="5726545"/>
            <a:ext cx="752129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D2-40</a:t>
            </a:r>
          </a:p>
        </p:txBody>
      </p:sp>
    </p:spTree>
    <p:extLst>
      <p:ext uri="{BB962C8B-B14F-4D97-AF65-F5344CB8AC3E}">
        <p14:creationId xmlns:p14="http://schemas.microsoft.com/office/powerpoint/2010/main" val="25065201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1E92BD7-666F-2056-13D4-5562B0E0F5CF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67604E0-CFB7-C2F3-DCAC-D170C77FB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" y="786822"/>
            <a:ext cx="12192000" cy="53213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4043E71-1E75-8026-E7C3-7ABE057736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95" y="805294"/>
            <a:ext cx="2755262" cy="206772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C85A31B-19EF-CF37-D56C-B81D24FBAB87}"/>
              </a:ext>
            </a:extLst>
          </p:cNvPr>
          <p:cNvSpPr txBox="1"/>
          <p:nvPr/>
        </p:nvSpPr>
        <p:spPr>
          <a:xfrm>
            <a:off x="11148295" y="5745017"/>
            <a:ext cx="623889" cy="369332"/>
          </a:xfrm>
          <a:prstGeom prst="rect">
            <a:avLst/>
          </a:prstGeom>
          <a:solidFill>
            <a:srgbClr val="009999"/>
          </a:solidFill>
        </p:spPr>
        <p:txBody>
          <a:bodyPr wrap="none" rtlCol="0">
            <a:spAutoFit/>
          </a:bodyPr>
          <a:lstStyle/>
          <a:p>
            <a:r>
              <a:rPr lang="pt-BR" b="1" dirty="0"/>
              <a:t>AML</a:t>
            </a:r>
          </a:p>
        </p:txBody>
      </p:sp>
    </p:spTree>
    <p:extLst>
      <p:ext uri="{BB962C8B-B14F-4D97-AF65-F5344CB8AC3E}">
        <p14:creationId xmlns:p14="http://schemas.microsoft.com/office/powerpoint/2010/main" val="1178072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1ADD5DA5-243E-6167-319F-B62EA1FCA03C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6" descr="logo.png">
            <a:extLst>
              <a:ext uri="{FF2B5EF4-FFF2-40B4-BE49-F238E27FC236}">
                <a16:creationId xmlns:a16="http://schemas.microsoft.com/office/drawing/2014/main" id="{91D6A0FA-B9DF-A306-BF76-AACD2A632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4" name="Picture 7" descr="fragmentos CINZA6-06.png">
            <a:extLst>
              <a:ext uri="{FF2B5EF4-FFF2-40B4-BE49-F238E27FC236}">
                <a16:creationId xmlns:a16="http://schemas.microsoft.com/office/drawing/2014/main" id="{B566C591-6BCD-936B-C9BC-25AB86040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C666FDF-1D8B-DE31-6E36-6678758D8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869" y="5509492"/>
            <a:ext cx="7899969" cy="112856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55B7CE7-8347-AB4E-E223-863EACBDD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693" y="275358"/>
            <a:ext cx="5362575" cy="438150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751B0A8-D752-9D7A-5779-03AA19055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633" y="782026"/>
            <a:ext cx="7927677" cy="478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96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8323847C-D23C-9499-119C-B5DCE1A77A85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1E98C343-9F45-C14E-D019-E43FE69EF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5" name="Picture 7" descr="fragmentos CINZA6-06.png">
            <a:extLst>
              <a:ext uri="{FF2B5EF4-FFF2-40B4-BE49-F238E27FC236}">
                <a16:creationId xmlns:a16="http://schemas.microsoft.com/office/drawing/2014/main" id="{585C8644-4C6A-6550-A967-DF181EEB1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C57A8A-3E7A-4D7A-AB8F-BA8F5C56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24644"/>
            <a:ext cx="9144000" cy="947515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999"/>
                </a:solidFill>
              </a:rPr>
              <a:t>Diagnóstico?</a:t>
            </a:r>
          </a:p>
        </p:txBody>
      </p:sp>
    </p:spTree>
    <p:extLst>
      <p:ext uri="{BB962C8B-B14F-4D97-AF65-F5344CB8AC3E}">
        <p14:creationId xmlns:p14="http://schemas.microsoft.com/office/powerpoint/2010/main" val="1758892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E9F361D7-A084-1E27-F7C4-FAA7F8FE2875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16" descr="logo.png">
            <a:extLst>
              <a:ext uri="{FF2B5EF4-FFF2-40B4-BE49-F238E27FC236}">
                <a16:creationId xmlns:a16="http://schemas.microsoft.com/office/drawing/2014/main" id="{205C2BB3-6943-B4CC-45C0-A6CE5C0A3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4" name="Picture 7" descr="fragmentos CINZA6-06.png">
            <a:extLst>
              <a:ext uri="{FF2B5EF4-FFF2-40B4-BE49-F238E27FC236}">
                <a16:creationId xmlns:a16="http://schemas.microsoft.com/office/drawing/2014/main" id="{62BCE5D8-7415-0885-E1BD-2563DEBB4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835641-3FE7-B745-5DAE-2F152DA92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54" y="659407"/>
            <a:ext cx="11554690" cy="96932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45616D1-ECB4-8CAB-60CE-5B820D641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654" y="1735803"/>
            <a:ext cx="11554690" cy="276107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626DBA3-495B-1970-9898-0B80D3B081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534" y="4396510"/>
            <a:ext cx="6901810" cy="23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739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7498570-CBA5-5F33-0505-3C44FC4EC3ED}"/>
              </a:ext>
            </a:extLst>
          </p:cNvPr>
          <p:cNvSpPr/>
          <p:nvPr/>
        </p:nvSpPr>
        <p:spPr>
          <a:xfrm>
            <a:off x="-82467" y="-29412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89BC1E7D-54A5-5228-0221-CF2D42E1D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t="4579" r="3410"/>
          <a:stretch/>
        </p:blipFill>
        <p:spPr>
          <a:xfrm>
            <a:off x="138876" y="142311"/>
            <a:ext cx="7342909" cy="6543965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B239B06-95DB-E8D9-BA88-B0EF4CCAD4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" t="-384" r="29322" b="384"/>
          <a:stretch/>
        </p:blipFill>
        <p:spPr>
          <a:xfrm>
            <a:off x="7592456" y="1424557"/>
            <a:ext cx="4488873" cy="481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07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CB5E6852-72E7-E772-732C-CFE6920E9991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 descr="logo.png">
            <a:extLst>
              <a:ext uri="{FF2B5EF4-FFF2-40B4-BE49-F238E27FC236}">
                <a16:creationId xmlns:a16="http://schemas.microsoft.com/office/drawing/2014/main" id="{9F8A110C-0816-EB6E-F1F4-9D55F8CA9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6" name="Picture 7" descr="fragmentos CINZA6-06.png">
            <a:extLst>
              <a:ext uri="{FF2B5EF4-FFF2-40B4-BE49-F238E27FC236}">
                <a16:creationId xmlns:a16="http://schemas.microsoft.com/office/drawing/2014/main" id="{E149CBE8-3161-7C03-7911-ADC543E6E3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0C57A8A-3E7A-4D7A-AB8F-BA8F5C565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11849"/>
            <a:ext cx="9144000" cy="947515"/>
          </a:xfrm>
        </p:spPr>
        <p:txBody>
          <a:bodyPr>
            <a:normAutofit/>
          </a:bodyPr>
          <a:lstStyle/>
          <a:p>
            <a:r>
              <a:rPr lang="pt-BR" sz="5400" b="1" dirty="0">
                <a:solidFill>
                  <a:srgbClr val="009999"/>
                </a:solidFill>
              </a:rPr>
              <a:t>Diagnóstico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49842E3-6B06-4559-9525-25726F91E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09020"/>
            <a:ext cx="9144000" cy="1105786"/>
          </a:xfrm>
        </p:spPr>
        <p:txBody>
          <a:bodyPr>
            <a:normAutofit fontScale="70000" lnSpcReduction="20000"/>
          </a:bodyPr>
          <a:lstStyle/>
          <a:p>
            <a:r>
              <a:rPr lang="pt-BR" sz="5400" dirty="0"/>
              <a:t>Tumor mesenquimal </a:t>
            </a:r>
            <a:r>
              <a:rPr lang="pt-BR" sz="5400" i="1" dirty="0"/>
              <a:t>GLI1</a:t>
            </a:r>
            <a:r>
              <a:rPr lang="pt-BR" sz="5400" dirty="0"/>
              <a:t> alterado</a:t>
            </a:r>
          </a:p>
          <a:p>
            <a:r>
              <a:rPr lang="pt-BR" sz="5400" dirty="0"/>
              <a:t>(Tumor de partes moles </a:t>
            </a:r>
            <a:r>
              <a:rPr lang="pt-BR" sz="5400" i="1" dirty="0"/>
              <a:t>GLI1</a:t>
            </a:r>
            <a:r>
              <a:rPr lang="pt-BR" sz="5400" dirty="0"/>
              <a:t> alterado)</a:t>
            </a:r>
          </a:p>
        </p:txBody>
      </p:sp>
    </p:spTree>
    <p:extLst>
      <p:ext uri="{BB962C8B-B14F-4D97-AF65-F5344CB8AC3E}">
        <p14:creationId xmlns:p14="http://schemas.microsoft.com/office/powerpoint/2010/main" val="4241681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3DAF220A-6F63-E3A2-C75D-6E7D16795614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16" descr="logo.png">
            <a:extLst>
              <a:ext uri="{FF2B5EF4-FFF2-40B4-BE49-F238E27FC236}">
                <a16:creationId xmlns:a16="http://schemas.microsoft.com/office/drawing/2014/main" id="{DF45A91D-DAB4-6829-8802-A6025EBA9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11" name="Picture 7" descr="fragmentos CINZA6-06.png">
            <a:extLst>
              <a:ext uri="{FF2B5EF4-FFF2-40B4-BE49-F238E27FC236}">
                <a16:creationId xmlns:a16="http://schemas.microsoft.com/office/drawing/2014/main" id="{6F4CD477-6F1A-6670-3A14-D35575D2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87D0883-F6A2-4276-C455-058F21134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03" y="86246"/>
            <a:ext cx="6583629" cy="233899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7EF3B0A-7C9A-AAD3-AAB9-0FC4AEA810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9783" y="1497679"/>
            <a:ext cx="2736960" cy="868048"/>
          </a:xfrm>
          <a:prstGeom prst="rect">
            <a:avLst/>
          </a:prstGeom>
        </p:spPr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286A69F-1902-4F46-AC1A-70E87C97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597" y="2603303"/>
            <a:ext cx="7988412" cy="2338993"/>
          </a:xfrm>
        </p:spPr>
        <p:txBody>
          <a:bodyPr>
            <a:normAutofit lnSpcReduction="10000"/>
          </a:bodyPr>
          <a:lstStyle/>
          <a:p>
            <a:r>
              <a:rPr lang="pt-BR" sz="1600" dirty="0">
                <a:solidFill>
                  <a:srgbClr val="009999"/>
                </a:solidFill>
              </a:rPr>
              <a:t>2004</a:t>
            </a:r>
            <a:r>
              <a:rPr lang="pt-BR" sz="1600" dirty="0"/>
              <a:t> - fusões relacionadas ao </a:t>
            </a:r>
            <a:r>
              <a:rPr lang="pt-BR" sz="1600" i="1" dirty="0"/>
              <a:t>GLI1</a:t>
            </a:r>
            <a:r>
              <a:rPr lang="pt-BR" sz="1600" dirty="0"/>
              <a:t> (</a:t>
            </a:r>
            <a:r>
              <a:rPr lang="pt-BR" sz="1600" i="1" dirty="0"/>
              <a:t>ACTB::GLI1</a:t>
            </a:r>
            <a:r>
              <a:rPr lang="pt-BR" sz="1600" dirty="0"/>
              <a:t>)  - 1ª vez em 5 neoplasias mesenquimais histologicamente distintas mostrando t(7;12)</a:t>
            </a:r>
          </a:p>
          <a:p>
            <a:r>
              <a:rPr lang="pt-BR" sz="1600" dirty="0"/>
              <a:t>predileção: língua e estômago</a:t>
            </a:r>
          </a:p>
          <a:p>
            <a:r>
              <a:rPr lang="pt-BR" sz="1600" dirty="0"/>
              <a:t>proliferação lobulada de células ovoides uniformes em delicada rede vascular proeminente</a:t>
            </a:r>
          </a:p>
          <a:p>
            <a:r>
              <a:rPr lang="pt-BR" sz="1600" dirty="0"/>
              <a:t>+ AML e </a:t>
            </a:r>
            <a:r>
              <a:rPr lang="pt-BR" sz="1600" dirty="0" err="1"/>
              <a:t>laminina</a:t>
            </a:r>
            <a:endParaRPr lang="pt-BR" sz="1600" dirty="0"/>
          </a:p>
          <a:p>
            <a:r>
              <a:rPr lang="pt-BR" sz="1600" dirty="0"/>
              <a:t>estes aspectos + características </a:t>
            </a:r>
            <a:r>
              <a:rPr lang="pt-BR" sz="1600" dirty="0" err="1"/>
              <a:t>ultraestruturais</a:t>
            </a:r>
            <a:r>
              <a:rPr lang="pt-BR" sz="1600" dirty="0"/>
              <a:t>: espectro das neoplasias </a:t>
            </a:r>
            <a:r>
              <a:rPr lang="pt-BR" sz="1600" dirty="0" err="1"/>
              <a:t>miopericíticas</a:t>
            </a:r>
            <a:r>
              <a:rPr lang="pt-BR" sz="1600" dirty="0"/>
              <a:t>/</a:t>
            </a:r>
            <a:r>
              <a:rPr lang="pt-BR" sz="1600" dirty="0" err="1"/>
              <a:t>pericíticas</a:t>
            </a:r>
            <a:endParaRPr lang="pt-BR" sz="1600" dirty="0"/>
          </a:p>
          <a:p>
            <a:r>
              <a:rPr lang="pt-BR" sz="1600" dirty="0" err="1"/>
              <a:t>comportamneto</a:t>
            </a:r>
            <a:r>
              <a:rPr lang="pt-BR" sz="1600" dirty="0"/>
              <a:t> indolente (24 meses)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0612F48-111C-4500-8D33-B9E40AC054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2810" y="959979"/>
            <a:ext cx="4151711" cy="489097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3F430F6-DB7F-4ABB-8EE5-6761DF872B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767" y="5921625"/>
            <a:ext cx="4058092" cy="209901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ACFA831-2E4E-462A-8919-F54B576F45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555" y="4917528"/>
            <a:ext cx="6638077" cy="1952774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7E441F41-CC6B-473A-B1E4-9C2B4DB51C7F}"/>
              </a:ext>
            </a:extLst>
          </p:cNvPr>
          <p:cNvSpPr/>
          <p:nvPr/>
        </p:nvSpPr>
        <p:spPr>
          <a:xfrm>
            <a:off x="1860698" y="5163128"/>
            <a:ext cx="967562" cy="13907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0385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A10592E-DA13-DA94-5F22-ABC2B84E18B7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fragmentos CINZA6-06.png">
            <a:extLst>
              <a:ext uri="{FF2B5EF4-FFF2-40B4-BE49-F238E27FC236}">
                <a16:creationId xmlns:a16="http://schemas.microsoft.com/office/drawing/2014/main" id="{B6235A48-1E4B-EFDE-EA15-DBF5E7BDA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D35A37B-0712-2A3E-39CC-716E15E4A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6" y="2631029"/>
            <a:ext cx="7859002" cy="2615612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8AA8748-5070-F10C-6506-FC9E26479B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96" y="233541"/>
            <a:ext cx="7859002" cy="2306846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A69B1C8-183B-476B-BC42-80DAEAED7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87" y="5370577"/>
            <a:ext cx="7944294" cy="1244807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rgbClr val="009999"/>
                </a:solidFill>
              </a:rPr>
              <a:t>2016-17</a:t>
            </a:r>
            <a:r>
              <a:rPr lang="en-US" sz="2400" dirty="0">
                <a:solidFill>
                  <a:srgbClr val="000000"/>
                </a:solidFill>
              </a:rPr>
              <a:t> - </a:t>
            </a:r>
            <a:r>
              <a:rPr lang="pt-BR" sz="2400" i="1" dirty="0"/>
              <a:t>MALAT1::GLI1 - </a:t>
            </a:r>
            <a:r>
              <a:rPr lang="pt-BR" sz="2400" dirty="0"/>
              <a:t>identificada em 2 neoplasias gástricas distintas que afetam pacientes jovens</a:t>
            </a:r>
          </a:p>
          <a:p>
            <a:r>
              <a:rPr lang="pt-BR" sz="2400" dirty="0"/>
              <a:t>- </a:t>
            </a:r>
            <a:r>
              <a:rPr lang="pt-BR" sz="2400" dirty="0" err="1">
                <a:solidFill>
                  <a:srgbClr val="009999"/>
                </a:solidFill>
              </a:rPr>
              <a:t>Fibromixoma</a:t>
            </a:r>
            <a:r>
              <a:rPr lang="pt-BR" sz="2400" dirty="0">
                <a:solidFill>
                  <a:srgbClr val="009999"/>
                </a:solidFill>
              </a:rPr>
              <a:t> </a:t>
            </a:r>
            <a:r>
              <a:rPr lang="pt-BR" sz="2400" dirty="0" err="1">
                <a:solidFill>
                  <a:srgbClr val="009999"/>
                </a:solidFill>
              </a:rPr>
              <a:t>plexiforme</a:t>
            </a:r>
            <a:r>
              <a:rPr lang="pt-BR" sz="2400" dirty="0">
                <a:solidFill>
                  <a:srgbClr val="009999"/>
                </a:solidFill>
              </a:rPr>
              <a:t> e </a:t>
            </a:r>
            <a:r>
              <a:rPr lang="pt-BR" sz="2400" dirty="0" err="1">
                <a:solidFill>
                  <a:srgbClr val="009999"/>
                </a:solidFill>
              </a:rPr>
              <a:t>Gastroblastoma</a:t>
            </a:r>
            <a:r>
              <a:rPr lang="pt-BR" sz="2400" dirty="0">
                <a:solidFill>
                  <a:srgbClr val="009999"/>
                </a:solidFill>
              </a:rPr>
              <a:t> </a:t>
            </a:r>
            <a:r>
              <a:rPr lang="pt-BR" sz="2400" dirty="0"/>
              <a:t>(neoplasia </a:t>
            </a:r>
            <a:r>
              <a:rPr lang="pt-BR" sz="2400" dirty="0" err="1"/>
              <a:t>estromal</a:t>
            </a:r>
            <a:r>
              <a:rPr lang="pt-BR" sz="2400" dirty="0"/>
              <a:t>-epitelial bifásica maligna) </a:t>
            </a:r>
          </a:p>
          <a:p>
            <a:endParaRPr lang="pt-BR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CE556851-7B56-4C06-B63E-C44BB5C0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338" y="0"/>
            <a:ext cx="3294163" cy="3912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1FFCB2CD-1276-4F1E-AA2E-D6B98EDB1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437" y="3758338"/>
            <a:ext cx="3887967" cy="305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F69C488-59AE-767E-CC9B-36E89C2987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62910" y="3758339"/>
            <a:ext cx="1301491" cy="121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138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401012F8-AFCD-BF60-8A7D-A3C2AFF7CBC9}"/>
              </a:ext>
            </a:extLst>
          </p:cNvPr>
          <p:cNvSpPr/>
          <p:nvPr/>
        </p:nvSpPr>
        <p:spPr>
          <a:xfrm>
            <a:off x="-8741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7" descr="fragmentos CINZA6-06.png">
            <a:extLst>
              <a:ext uri="{FF2B5EF4-FFF2-40B4-BE49-F238E27FC236}">
                <a16:creationId xmlns:a16="http://schemas.microsoft.com/office/drawing/2014/main" id="{F99A150D-823C-BA0A-560E-5B4661D2BF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FBC02E-2FC5-A51B-7819-E044F5F48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34" y="180897"/>
            <a:ext cx="7731318" cy="2381553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749E218-DC88-4160-AA20-345399929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34"/>
          <a:stretch/>
        </p:blipFill>
        <p:spPr>
          <a:xfrm>
            <a:off x="1107029" y="2626248"/>
            <a:ext cx="5417066" cy="271130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C6F9CF34-8CD1-41D7-957D-51A296E25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203" y="2922185"/>
            <a:ext cx="7221279" cy="2044623"/>
          </a:xfrm>
        </p:spPr>
        <p:txBody>
          <a:bodyPr>
            <a:normAutofit fontScale="92500"/>
          </a:bodyPr>
          <a:lstStyle/>
          <a:p>
            <a:r>
              <a:rPr lang="pt-BR" sz="2000" dirty="0"/>
              <a:t>6 casos - partes moles (5) e corpo vertebral C2 (1)</a:t>
            </a:r>
          </a:p>
          <a:p>
            <a:r>
              <a:rPr lang="pt-BR" sz="2000" dirty="0"/>
              <a:t>MALAT1 e PTCH1 - 2 novos parceiros </a:t>
            </a:r>
          </a:p>
          <a:p>
            <a:r>
              <a:rPr lang="pt-BR" sz="2000" dirty="0"/>
              <a:t>metástases para linfonodos ou pulmão - 3 casos </a:t>
            </a:r>
          </a:p>
          <a:p>
            <a:r>
              <a:rPr lang="pt-BR" sz="2000" dirty="0"/>
              <a:t>tumor com potencial maligno</a:t>
            </a:r>
          </a:p>
          <a:p>
            <a:r>
              <a:rPr lang="en-US" sz="2000" b="1" dirty="0">
                <a:solidFill>
                  <a:srgbClr val="009999"/>
                </a:solidFill>
              </a:rPr>
              <a:t>“malignant epithelioid neoplasm with GLI1 fusions” </a:t>
            </a:r>
            <a:r>
              <a:rPr lang="en-US" sz="2000" dirty="0"/>
              <a:t>(2/3 dos </a:t>
            </a:r>
            <a:r>
              <a:rPr lang="en-US" sz="2000" dirty="0" err="1"/>
              <a:t>casos</a:t>
            </a:r>
            <a:r>
              <a:rPr lang="en-US" sz="2000" dirty="0"/>
              <a:t>)</a:t>
            </a:r>
            <a:endParaRPr lang="pt-BR" sz="2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A64EC6E-93E2-45EC-B0CB-26ACC5C80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516" y="63798"/>
            <a:ext cx="4229950" cy="331329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2B26FF-BB23-4DEE-8477-A3343062DC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8280" y="3447906"/>
            <a:ext cx="4273720" cy="334629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3FBEE94-8EC5-4F7D-B839-C15BF9624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54" y="4769448"/>
            <a:ext cx="7433367" cy="2044623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7B714F58-FE91-4EA6-944D-EEF82E024B76}"/>
              </a:ext>
            </a:extLst>
          </p:cNvPr>
          <p:cNvSpPr/>
          <p:nvPr/>
        </p:nvSpPr>
        <p:spPr>
          <a:xfrm>
            <a:off x="3445489" y="5079571"/>
            <a:ext cx="1148317" cy="10632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97ECAE5E-5398-5F37-36A5-151F58B2324A}"/>
              </a:ext>
            </a:extLst>
          </p:cNvPr>
          <p:cNvSpPr/>
          <p:nvPr/>
        </p:nvSpPr>
        <p:spPr>
          <a:xfrm rot="10800000">
            <a:off x="6591459" y="2696450"/>
            <a:ext cx="415637" cy="14494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942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5">
            <a:extLst>
              <a:ext uri="{FF2B5EF4-FFF2-40B4-BE49-F238E27FC236}">
                <a16:creationId xmlns:a16="http://schemas.microsoft.com/office/drawing/2014/main" id="{6C3191A2-1943-6EF7-E6C4-E15F77F82DB3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6" descr="logo.png">
            <a:extLst>
              <a:ext uri="{FF2B5EF4-FFF2-40B4-BE49-F238E27FC236}">
                <a16:creationId xmlns:a16="http://schemas.microsoft.com/office/drawing/2014/main" id="{5791047D-00B8-2282-EEE3-80980F309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13" name="Picture 7" descr="fragmentos CINZA6-06.png">
            <a:extLst>
              <a:ext uri="{FF2B5EF4-FFF2-40B4-BE49-F238E27FC236}">
                <a16:creationId xmlns:a16="http://schemas.microsoft.com/office/drawing/2014/main" id="{F8F86147-208E-C5D3-5EE3-8BF1BEA7A8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81180F3-C11C-3227-CB4E-2E4BA6448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122" y="126097"/>
            <a:ext cx="7799096" cy="274469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9B98C30-CDF8-F14C-F2D0-6D8D7695E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538" y="769530"/>
            <a:ext cx="4483010" cy="457666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42867552-36C4-4491-A0C5-476017B8DB72}"/>
              </a:ext>
            </a:extLst>
          </p:cNvPr>
          <p:cNvSpPr txBox="1">
            <a:spLocks/>
          </p:cNvSpPr>
          <p:nvPr/>
        </p:nvSpPr>
        <p:spPr>
          <a:xfrm>
            <a:off x="136449" y="3040912"/>
            <a:ext cx="7799096" cy="369099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800" dirty="0"/>
              <a:t>grupo de neoplasias morfologicamente e </a:t>
            </a:r>
            <a:r>
              <a:rPr lang="pt-BR" sz="1800" dirty="0" err="1"/>
              <a:t>patogeneticamente</a:t>
            </a:r>
            <a:r>
              <a:rPr lang="pt-BR" sz="1800" dirty="0"/>
              <a:t> relacionadas  - amplificações do gene </a:t>
            </a:r>
            <a:r>
              <a:rPr lang="pt-BR" sz="1800" i="1" dirty="0"/>
              <a:t>GLI1 </a:t>
            </a:r>
            <a:r>
              <a:rPr lang="pt-BR" sz="1800" dirty="0"/>
              <a:t>(1/3 dos casos), muitas vezes acompanhadas por </a:t>
            </a:r>
            <a:r>
              <a:rPr lang="pt-BR" sz="1800" dirty="0" err="1"/>
              <a:t>coamplificações</a:t>
            </a:r>
            <a:r>
              <a:rPr lang="pt-BR" sz="1800" dirty="0"/>
              <a:t> de outros genes mapeados na região 12q13-q15 resultando em </a:t>
            </a:r>
            <a:r>
              <a:rPr lang="pt-BR" sz="1800" dirty="0" err="1"/>
              <a:t>superexpressão</a:t>
            </a:r>
            <a:r>
              <a:rPr lang="pt-BR" sz="1800" dirty="0"/>
              <a:t> de proteínas </a:t>
            </a:r>
          </a:p>
          <a:p>
            <a:r>
              <a:rPr lang="pt-BR" sz="1800" dirty="0">
                <a:solidFill>
                  <a:srgbClr val="009999"/>
                </a:solidFill>
              </a:rPr>
              <a:t> “</a:t>
            </a:r>
            <a:r>
              <a:rPr lang="pt-BR" sz="1800" b="1" i="1" dirty="0">
                <a:solidFill>
                  <a:srgbClr val="009999"/>
                </a:solidFill>
                <a:effectLst/>
              </a:rPr>
              <a:t>GLI1</a:t>
            </a:r>
            <a:r>
              <a:rPr lang="pt-BR" sz="1800" b="1" i="0" dirty="0">
                <a:solidFill>
                  <a:srgbClr val="009999"/>
                </a:solidFill>
                <a:effectLst/>
              </a:rPr>
              <a:t>‑altered </a:t>
            </a:r>
            <a:r>
              <a:rPr lang="pt-BR" sz="1800" b="1" i="0" dirty="0" err="1">
                <a:solidFill>
                  <a:srgbClr val="009999"/>
                </a:solidFill>
                <a:effectLst/>
              </a:rPr>
              <a:t>mesenchymal</a:t>
            </a:r>
            <a:r>
              <a:rPr lang="pt-BR" sz="1800" b="1" i="0" dirty="0">
                <a:solidFill>
                  <a:srgbClr val="009999"/>
                </a:solidFill>
                <a:effectLst/>
              </a:rPr>
              <a:t> tumor”</a:t>
            </a:r>
            <a:endParaRPr lang="pt-BR" sz="1800" b="1" dirty="0">
              <a:solidFill>
                <a:srgbClr val="009999"/>
              </a:solidFill>
            </a:endParaRPr>
          </a:p>
          <a:p>
            <a:r>
              <a:rPr lang="pt-BR" sz="1800" dirty="0"/>
              <a:t> 10 pacientes (5F : 5M) - 4 a 65 anos (mediana 32,5)</a:t>
            </a:r>
          </a:p>
          <a:p>
            <a:r>
              <a:rPr lang="pt-BR" sz="1800" dirty="0"/>
              <a:t>partes moles dos membros, </a:t>
            </a:r>
            <a:r>
              <a:rPr lang="pt-BR" sz="1800" dirty="0">
                <a:solidFill>
                  <a:srgbClr val="000000"/>
                </a:solidFill>
              </a:rPr>
              <a:t>tronco e cabeça e pescoço, língua (1) e pulmão (1)</a:t>
            </a:r>
          </a:p>
          <a:p>
            <a:r>
              <a:rPr lang="pt-BR" sz="1800" dirty="0">
                <a:solidFill>
                  <a:srgbClr val="000000"/>
                </a:solidFill>
              </a:rPr>
              <a:t>alguns casos: áreas de aumento do </a:t>
            </a:r>
            <a:r>
              <a:rPr lang="pt-BR" sz="1800" dirty="0" err="1">
                <a:solidFill>
                  <a:srgbClr val="000000"/>
                </a:solidFill>
              </a:rPr>
              <a:t>pleomorfismo</a:t>
            </a:r>
            <a:r>
              <a:rPr lang="pt-BR" sz="1800" dirty="0">
                <a:solidFill>
                  <a:srgbClr val="000000"/>
                </a:solidFill>
              </a:rPr>
              <a:t> nuclear, crescimento focal de células fusiformes fasciculares, contagem mitótica elevada (≥15/10 </a:t>
            </a:r>
            <a:r>
              <a:rPr lang="pt-BR" sz="1800" dirty="0" err="1">
                <a:solidFill>
                  <a:srgbClr val="000000"/>
                </a:solidFill>
              </a:rPr>
              <a:t>HPFs</a:t>
            </a:r>
            <a:r>
              <a:rPr lang="pt-BR" sz="1800" dirty="0">
                <a:solidFill>
                  <a:srgbClr val="000000"/>
                </a:solidFill>
              </a:rPr>
              <a:t>), necrose e invasão </a:t>
            </a:r>
            <a:r>
              <a:rPr lang="pt-BR" sz="1800" dirty="0" err="1">
                <a:solidFill>
                  <a:srgbClr val="000000"/>
                </a:solidFill>
              </a:rPr>
              <a:t>linfovascular</a:t>
            </a:r>
            <a:r>
              <a:rPr lang="pt-BR" sz="1800" dirty="0">
                <a:solidFill>
                  <a:srgbClr val="000000"/>
                </a:solidFill>
              </a:rPr>
              <a:t> </a:t>
            </a:r>
          </a:p>
          <a:p>
            <a:r>
              <a:rPr lang="pt-BR" sz="1800" dirty="0">
                <a:solidFill>
                  <a:srgbClr val="000000"/>
                </a:solidFill>
              </a:rPr>
              <a:t>IHQ: + CD56 (6), S100 (4), AML (2) e </a:t>
            </a:r>
            <a:r>
              <a:rPr lang="pt-BR" sz="1800" dirty="0" err="1">
                <a:solidFill>
                  <a:srgbClr val="000000"/>
                </a:solidFill>
              </a:rPr>
              <a:t>pan-CK</a:t>
            </a:r>
            <a:r>
              <a:rPr lang="pt-BR" sz="1800" dirty="0">
                <a:solidFill>
                  <a:srgbClr val="000000"/>
                </a:solidFill>
              </a:rPr>
              <a:t> (1)</a:t>
            </a:r>
          </a:p>
          <a:p>
            <a:r>
              <a:rPr lang="pt-BR" sz="1800" dirty="0">
                <a:solidFill>
                  <a:srgbClr val="000000"/>
                </a:solidFill>
              </a:rPr>
              <a:t>FISH: amplificação do gene GLI1 (10) com </a:t>
            </a:r>
            <a:r>
              <a:rPr lang="pt-BR" sz="1800" dirty="0" err="1">
                <a:solidFill>
                  <a:srgbClr val="000000"/>
                </a:solidFill>
              </a:rPr>
              <a:t>co-amplificação</a:t>
            </a:r>
            <a:r>
              <a:rPr lang="pt-BR" sz="1800" dirty="0">
                <a:solidFill>
                  <a:srgbClr val="000000"/>
                </a:solidFill>
              </a:rPr>
              <a:t> de CDK4 (9) e MDM2 (8)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39ECCE5-303F-4096-A89F-3CB601738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5721" y="2082263"/>
            <a:ext cx="4136279" cy="3106201"/>
          </a:xfrm>
          <a:prstGeom prst="rect">
            <a:avLst/>
          </a:prstGeom>
        </p:spPr>
      </p:pic>
      <p:sp>
        <p:nvSpPr>
          <p:cNvPr id="2" name="Seta: para a Direita 1">
            <a:extLst>
              <a:ext uri="{FF2B5EF4-FFF2-40B4-BE49-F238E27FC236}">
                <a16:creationId xmlns:a16="http://schemas.microsoft.com/office/drawing/2014/main" id="{97126035-DE59-D2DB-DCD1-90160EC643B1}"/>
              </a:ext>
            </a:extLst>
          </p:cNvPr>
          <p:cNvSpPr/>
          <p:nvPr/>
        </p:nvSpPr>
        <p:spPr>
          <a:xfrm rot="10800000">
            <a:off x="6824723" y="1035599"/>
            <a:ext cx="415637" cy="144942"/>
          </a:xfrm>
          <a:prstGeom prst="rightArrow">
            <a:avLst/>
          </a:prstGeom>
          <a:solidFill>
            <a:srgbClr val="FF0000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F04D4D2-14C8-9C30-4060-6BA495B774E5}"/>
              </a:ext>
            </a:extLst>
          </p:cNvPr>
          <p:cNvSpPr txBox="1"/>
          <p:nvPr/>
        </p:nvSpPr>
        <p:spPr>
          <a:xfrm>
            <a:off x="8820722" y="5200075"/>
            <a:ext cx="581893" cy="24622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pt-BR" sz="1000" b="1" dirty="0"/>
              <a:t>MDM2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5279928B-F0EF-5B70-13C4-8885FAA89D16}"/>
              </a:ext>
            </a:extLst>
          </p:cNvPr>
          <p:cNvSpPr txBox="1"/>
          <p:nvPr/>
        </p:nvSpPr>
        <p:spPr>
          <a:xfrm>
            <a:off x="10380154" y="5195457"/>
            <a:ext cx="417151" cy="24622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pt-BR" sz="1000" b="1" dirty="0"/>
              <a:t>GLI1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A264F55-942E-16AF-F2AF-ECFB72ED7BC2}"/>
              </a:ext>
            </a:extLst>
          </p:cNvPr>
          <p:cNvSpPr txBox="1"/>
          <p:nvPr/>
        </p:nvSpPr>
        <p:spPr>
          <a:xfrm>
            <a:off x="11194472" y="5200079"/>
            <a:ext cx="960581" cy="24622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pt-BR" sz="1000" b="1" dirty="0"/>
              <a:t>MDM2 e CDK4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2532B25-DF69-A484-B53B-840716C0F82B}"/>
              </a:ext>
            </a:extLst>
          </p:cNvPr>
          <p:cNvSpPr txBox="1"/>
          <p:nvPr/>
        </p:nvSpPr>
        <p:spPr>
          <a:xfrm>
            <a:off x="11614724" y="3911603"/>
            <a:ext cx="558804" cy="246221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r>
              <a:rPr lang="pt-BR" sz="1000" b="1" dirty="0"/>
              <a:t>CDK4</a:t>
            </a:r>
          </a:p>
        </p:txBody>
      </p:sp>
    </p:spTree>
    <p:extLst>
      <p:ext uri="{BB962C8B-B14F-4D97-AF65-F5344CB8AC3E}">
        <p14:creationId xmlns:p14="http://schemas.microsoft.com/office/powerpoint/2010/main" val="2522005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>
            <a:extLst>
              <a:ext uri="{FF2B5EF4-FFF2-40B4-BE49-F238E27FC236}">
                <a16:creationId xmlns:a16="http://schemas.microsoft.com/office/drawing/2014/main" id="{B477C16C-8520-7B53-28F7-DB99ABE394D1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6" descr="logo.png">
            <a:extLst>
              <a:ext uri="{FF2B5EF4-FFF2-40B4-BE49-F238E27FC236}">
                <a16:creationId xmlns:a16="http://schemas.microsoft.com/office/drawing/2014/main" id="{FD74FE8D-7A4E-D6CB-E7D3-468C5C9B4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9" name="Picture 7" descr="fragmentos CINZA6-06.png">
            <a:extLst>
              <a:ext uri="{FF2B5EF4-FFF2-40B4-BE49-F238E27FC236}">
                <a16:creationId xmlns:a16="http://schemas.microsoft.com/office/drawing/2014/main" id="{EAD13A32-EC6B-354E-AF4B-62B331D7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D0F530-8E37-4EB8-2A63-3DD73F0F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" y="-166506"/>
            <a:ext cx="7128657" cy="1325563"/>
          </a:xfrm>
        </p:spPr>
        <p:txBody>
          <a:bodyPr/>
          <a:lstStyle/>
          <a:p>
            <a:r>
              <a:rPr lang="pt-BR" dirty="0">
                <a:solidFill>
                  <a:srgbClr val="009999"/>
                </a:solidFill>
              </a:rPr>
              <a:t> </a:t>
            </a:r>
            <a:r>
              <a:rPr lang="pt-BR" b="1" dirty="0" err="1">
                <a:solidFill>
                  <a:srgbClr val="009999"/>
                </a:solidFill>
              </a:rPr>
              <a:t>Macroscopia</a:t>
            </a:r>
            <a:endParaRPr lang="pt-BR" b="1" dirty="0">
              <a:solidFill>
                <a:srgbClr val="009999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DF710F-316C-85F8-2164-565F3F0F5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60293"/>
            <a:ext cx="11149300" cy="3200400"/>
          </a:xfrm>
        </p:spPr>
        <p:txBody>
          <a:bodyPr>
            <a:normAutofit/>
          </a:bodyPr>
          <a:lstStyle/>
          <a:p>
            <a:r>
              <a:rPr lang="pt-BR" dirty="0"/>
              <a:t>massas circunscritas - não encapsuladas</a:t>
            </a:r>
          </a:p>
          <a:p>
            <a:r>
              <a:rPr lang="pt-BR" dirty="0"/>
              <a:t>aspecto nodular ou </a:t>
            </a:r>
            <a:r>
              <a:rPr lang="pt-BR" dirty="0" err="1"/>
              <a:t>multinodular</a:t>
            </a:r>
            <a:r>
              <a:rPr lang="pt-BR" dirty="0"/>
              <a:t> </a:t>
            </a:r>
          </a:p>
          <a:p>
            <a:r>
              <a:rPr lang="pt-BR" dirty="0"/>
              <a:t>superfície de corte branco-acinzentada a amarelo-acastanhada, sólida, sólido-cística, compacta e gelatinosa</a:t>
            </a:r>
          </a:p>
          <a:p>
            <a:r>
              <a:rPr lang="pt-BR" dirty="0"/>
              <a:t>áreas de hemorragia e necrose (rara) podem estar presentes</a:t>
            </a:r>
          </a:p>
          <a:p>
            <a:r>
              <a:rPr lang="pt-BR" dirty="0"/>
              <a:t>tamanho médio: de 4 cm (0,8 cm a 21 cm)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E57D26E-B007-4E17-AC92-27D7D57DA9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/>
          <a:stretch/>
        </p:blipFill>
        <p:spPr>
          <a:xfrm>
            <a:off x="4245841" y="3742734"/>
            <a:ext cx="3962494" cy="307072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B50EC33-EA82-4E1A-94E7-B3CC7CECF0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50009" b="50000"/>
          <a:stretch/>
        </p:blipFill>
        <p:spPr>
          <a:xfrm>
            <a:off x="-43874" y="3742734"/>
            <a:ext cx="4158674" cy="311526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721237F-CC3A-4F04-8DB4-093781B38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180" y="3742735"/>
            <a:ext cx="4094296" cy="307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548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B1BBEA11-260F-A2DA-A749-81DB2C61E97E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 descr="logo.png">
            <a:extLst>
              <a:ext uri="{FF2B5EF4-FFF2-40B4-BE49-F238E27FC236}">
                <a16:creationId xmlns:a16="http://schemas.microsoft.com/office/drawing/2014/main" id="{78A55E1A-CE6C-2E55-5D6E-E174BAD04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7" name="Picture 7" descr="fragmentos CINZA6-06.png">
            <a:extLst>
              <a:ext uri="{FF2B5EF4-FFF2-40B4-BE49-F238E27FC236}">
                <a16:creationId xmlns:a16="http://schemas.microsoft.com/office/drawing/2014/main" id="{635A27F1-0A07-70D4-170E-7571358C16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7D0F530-8E37-4EB8-2A63-3DD73F0F3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" y="-166506"/>
            <a:ext cx="7128657" cy="1325563"/>
          </a:xfrm>
        </p:spPr>
        <p:txBody>
          <a:bodyPr/>
          <a:lstStyle/>
          <a:p>
            <a:r>
              <a:rPr lang="pt-BR" b="1" dirty="0" err="1">
                <a:solidFill>
                  <a:srgbClr val="009999"/>
                </a:solidFill>
              </a:rPr>
              <a:t>Histopatologia</a:t>
            </a:r>
            <a:endParaRPr lang="pt-BR" b="1" dirty="0">
              <a:solidFill>
                <a:srgbClr val="009999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DF710F-316C-85F8-2164-565F3F0F5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60293"/>
            <a:ext cx="11563970" cy="3200400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STIX-Regular"/>
              </a:rPr>
              <a:t>crescimento </a:t>
            </a:r>
            <a:r>
              <a:rPr lang="pt-BR" sz="2400" dirty="0" err="1">
                <a:solidFill>
                  <a:srgbClr val="000000"/>
                </a:solidFill>
                <a:latin typeface="STIX-Regular"/>
              </a:rPr>
              <a:t>multinodular</a:t>
            </a:r>
            <a:r>
              <a:rPr lang="pt-BR" sz="2400" dirty="0">
                <a:solidFill>
                  <a:srgbClr val="000000"/>
                </a:solidFill>
                <a:latin typeface="STIX-Regular"/>
              </a:rPr>
              <a:t> ou plexiforme com infiltração frequente nos tecidos adjacentes</a:t>
            </a:r>
          </a:p>
          <a:p>
            <a:r>
              <a:rPr lang="pt-BR" sz="2400" dirty="0">
                <a:solidFill>
                  <a:srgbClr val="000000"/>
                </a:solidFill>
                <a:latin typeface="STIX-Regular"/>
              </a:rPr>
              <a:t>células monomórficas arredondadas a </a:t>
            </a:r>
            <a:r>
              <a:rPr lang="pt-BR" sz="2400" dirty="0" err="1">
                <a:solidFill>
                  <a:srgbClr val="000000"/>
                </a:solidFill>
                <a:latin typeface="STIX-Regular"/>
              </a:rPr>
              <a:t>epitelioides</a:t>
            </a:r>
            <a:r>
              <a:rPr lang="pt-BR" sz="2400" dirty="0">
                <a:solidFill>
                  <a:srgbClr val="000000"/>
                </a:solidFill>
                <a:latin typeface="STIX-Regular"/>
              </a:rPr>
              <a:t> dispostas em ninhos compactos, estruturas organoides, cordões e padrões reticulares ou </a:t>
            </a:r>
            <a:r>
              <a:rPr lang="pt-BR" sz="2400" dirty="0" err="1">
                <a:solidFill>
                  <a:srgbClr val="000000"/>
                </a:solidFill>
                <a:latin typeface="STIX-Regular"/>
              </a:rPr>
              <a:t>trabeculares</a:t>
            </a:r>
            <a:endParaRPr lang="pt-BR" sz="2400" dirty="0">
              <a:solidFill>
                <a:srgbClr val="000000"/>
              </a:solidFill>
              <a:latin typeface="STIX-Regular"/>
            </a:endParaRP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  <a:latin typeface="STIX-Regular"/>
              </a:rPr>
              <a:t>-  permeadas por uma rica e delicada rede vascular arborizada</a:t>
            </a:r>
          </a:p>
          <a:p>
            <a:r>
              <a:rPr lang="pt-BR" sz="2400" dirty="0">
                <a:solidFill>
                  <a:srgbClr val="000000"/>
                </a:solidFill>
                <a:latin typeface="STIX-Regular"/>
              </a:rPr>
              <a:t>citoplasma escasso a moderado </a:t>
            </a:r>
            <a:r>
              <a:rPr lang="pt-BR" sz="2400" dirty="0" err="1">
                <a:solidFill>
                  <a:srgbClr val="000000"/>
                </a:solidFill>
                <a:latin typeface="STIX-Regular"/>
              </a:rPr>
              <a:t>anfofílico</a:t>
            </a:r>
            <a:r>
              <a:rPr lang="pt-BR" sz="2400" dirty="0">
                <a:solidFill>
                  <a:srgbClr val="000000"/>
                </a:solidFill>
                <a:latin typeface="STIX-Regular"/>
              </a:rPr>
              <a:t> a </a:t>
            </a:r>
            <a:r>
              <a:rPr lang="pt-BR" sz="2400" dirty="0" err="1">
                <a:solidFill>
                  <a:srgbClr val="000000"/>
                </a:solidFill>
                <a:latin typeface="STIX-Regular"/>
              </a:rPr>
              <a:t>eosinofílico</a:t>
            </a:r>
            <a:r>
              <a:rPr lang="pt-BR" sz="2400" dirty="0">
                <a:solidFill>
                  <a:srgbClr val="000000"/>
                </a:solidFill>
                <a:latin typeface="STIX-Regular"/>
              </a:rPr>
              <a:t> e núcleos ovoides a redondos com cromatina fina e nucléolos imperceptíveis - alguns casos presença de células claras (</a:t>
            </a:r>
            <a:r>
              <a:rPr lang="pt-BR" sz="2400" dirty="0" err="1">
                <a:solidFill>
                  <a:srgbClr val="000000"/>
                </a:solidFill>
                <a:latin typeface="STIX-Regular"/>
              </a:rPr>
              <a:t>lipoblastos</a:t>
            </a:r>
            <a:r>
              <a:rPr lang="pt-BR" sz="2400" dirty="0">
                <a:solidFill>
                  <a:srgbClr val="000000"/>
                </a:solidFill>
                <a:latin typeface="STIX-Regular"/>
              </a:rPr>
              <a:t> símile)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27768E9-BB61-4A45-939C-DBFBB76785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754"/>
          <a:stretch/>
        </p:blipFill>
        <p:spPr>
          <a:xfrm rot="5400000">
            <a:off x="6693845" y="3725070"/>
            <a:ext cx="3205901" cy="29910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E01A766-58AB-42F0-9089-65C17DD3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3" y="3724187"/>
            <a:ext cx="3991294" cy="308874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CF19FF0E-4004-45F8-AA4A-EB1802BFF4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 b="49856"/>
          <a:stretch/>
        </p:blipFill>
        <p:spPr>
          <a:xfrm>
            <a:off x="3779084" y="3724186"/>
            <a:ext cx="2995473" cy="31172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870B0E7-7FEA-4D2E-ADF7-A1E37FB7B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9455949" y="4089930"/>
            <a:ext cx="3093873" cy="236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6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B1918E07-4B72-AB0B-E32E-D0E699AEE09F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6B2C8694-A99F-4FF2-AA06-0BD4875A5F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5" name="Picture 7" descr="fragmentos CINZA6-06.png">
            <a:extLst>
              <a:ext uri="{FF2B5EF4-FFF2-40B4-BE49-F238E27FC236}">
                <a16:creationId xmlns:a16="http://schemas.microsoft.com/office/drawing/2014/main" id="{C8057A15-3BB5-4EF4-76B8-04ADE824D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DF710F-316C-85F8-2164-565F3F0F5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920" y="831124"/>
            <a:ext cx="11816080" cy="4351338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rgbClr val="000000"/>
                </a:solidFill>
                <a:latin typeface="AdvPSPH-R"/>
              </a:rPr>
              <a:t>frequente protrusão do tumor em espaços vasculares dilatados (70% dos casos) </a:t>
            </a:r>
          </a:p>
          <a:p>
            <a:r>
              <a:rPr lang="pt-BR" dirty="0">
                <a:solidFill>
                  <a:srgbClr val="000000"/>
                </a:solidFill>
                <a:latin typeface="AdvPSPH-R"/>
              </a:rPr>
              <a:t>por vezes exibe áreas com arquitetura reticular em fundo </a:t>
            </a:r>
            <a:r>
              <a:rPr lang="pt-BR" dirty="0" err="1">
                <a:solidFill>
                  <a:srgbClr val="000000"/>
                </a:solidFill>
                <a:latin typeface="AdvPSPH-R"/>
              </a:rPr>
              <a:t>mixoide</a:t>
            </a:r>
            <a:r>
              <a:rPr lang="pt-BR" dirty="0">
                <a:solidFill>
                  <a:srgbClr val="000000"/>
                </a:solidFill>
                <a:latin typeface="AdvPSPH-R"/>
              </a:rPr>
              <a:t> </a:t>
            </a:r>
          </a:p>
          <a:p>
            <a:r>
              <a:rPr lang="pt-BR" dirty="0">
                <a:solidFill>
                  <a:srgbClr val="000000"/>
                </a:solidFill>
                <a:latin typeface="AdvPSPH-R"/>
              </a:rPr>
              <a:t>índice mitótico variável (até mais de 30/10 CGA)</a:t>
            </a:r>
          </a:p>
          <a:p>
            <a:r>
              <a:rPr lang="pt-BR" dirty="0">
                <a:solidFill>
                  <a:srgbClr val="000000"/>
                </a:solidFill>
                <a:latin typeface="AdvPSPH-R"/>
              </a:rPr>
              <a:t>áreas </a:t>
            </a:r>
            <a:r>
              <a:rPr lang="pt-BR" dirty="0" err="1">
                <a:solidFill>
                  <a:srgbClr val="000000"/>
                </a:solidFill>
                <a:latin typeface="STIX-Regular"/>
              </a:rPr>
              <a:t>paraganglioma</a:t>
            </a:r>
            <a:r>
              <a:rPr lang="pt-BR" dirty="0">
                <a:solidFill>
                  <a:srgbClr val="000000"/>
                </a:solidFill>
                <a:latin typeface="STIX-Regular"/>
              </a:rPr>
              <a:t> símile, rosetas, glândulas túbulo-cribriformes,          padrão bifásico e cistos </a:t>
            </a:r>
            <a:endParaRPr lang="pt-BR" dirty="0">
              <a:solidFill>
                <a:srgbClr val="000000"/>
              </a:solidFill>
              <a:latin typeface="AdvPSPH-R"/>
            </a:endParaRPr>
          </a:p>
          <a:p>
            <a:endParaRPr lang="pt-BR" sz="3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A93616D-230B-4026-9970-9DB11074A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834" y="3645456"/>
            <a:ext cx="8140331" cy="3110955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B8FDEFE9-9B31-4CDC-94AF-16D05E80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840" y="-145240"/>
            <a:ext cx="7128657" cy="1325563"/>
          </a:xfrm>
        </p:spPr>
        <p:txBody>
          <a:bodyPr/>
          <a:lstStyle/>
          <a:p>
            <a:r>
              <a:rPr lang="pt-BR" dirty="0">
                <a:solidFill>
                  <a:srgbClr val="009999"/>
                </a:solidFill>
              </a:rPr>
              <a:t> </a:t>
            </a:r>
            <a:r>
              <a:rPr lang="pt-BR" b="1" dirty="0" err="1">
                <a:solidFill>
                  <a:srgbClr val="009999"/>
                </a:solidFill>
              </a:rPr>
              <a:t>Histopatologia</a:t>
            </a:r>
            <a:endParaRPr lang="pt-BR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137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DCC6BBDC-0003-EE32-478E-236BB0CF65AD}"/>
              </a:ext>
            </a:extLst>
          </p:cNvPr>
          <p:cNvSpPr/>
          <p:nvPr/>
        </p:nvSpPr>
        <p:spPr>
          <a:xfrm>
            <a:off x="-41234" y="-547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C340F604-B672-DC80-4A04-8E77DA444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6" name="Picture 7" descr="fragmentos CINZA6-06.png">
            <a:extLst>
              <a:ext uri="{FF2B5EF4-FFF2-40B4-BE49-F238E27FC236}">
                <a16:creationId xmlns:a16="http://schemas.microsoft.com/office/drawing/2014/main" id="{DA3D952F-7E71-5923-6777-071ECC5398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69B67AF-B6B8-7E5B-0A3A-0747F3C3E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3067" y="0"/>
            <a:ext cx="7765865" cy="51993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666A1DD-0334-DF13-CDB0-54565D5D4E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88" y="5259918"/>
            <a:ext cx="11257221" cy="14434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D286D9A-4DB3-5151-45FD-D53D54ACAE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3467" y="6484970"/>
            <a:ext cx="3790950" cy="26670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24678896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DAC7D186-95DD-277A-2891-93CA28128303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16" descr="logo.png">
            <a:extLst>
              <a:ext uri="{FF2B5EF4-FFF2-40B4-BE49-F238E27FC236}">
                <a16:creationId xmlns:a16="http://schemas.microsoft.com/office/drawing/2014/main" id="{F255D9B5-E2CD-9831-3B94-30040BAD5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8" name="Picture 7" descr="fragmentos CINZA6-06.png">
            <a:extLst>
              <a:ext uri="{FF2B5EF4-FFF2-40B4-BE49-F238E27FC236}">
                <a16:creationId xmlns:a16="http://schemas.microsoft.com/office/drawing/2014/main" id="{C38314A0-E928-9982-E5B3-536534A2C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64847A3-8F99-4821-B144-B67972BE3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5" y="148860"/>
            <a:ext cx="5625707" cy="490160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28D274E-D5AB-4CCC-8B2E-31A228A28D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6811" y="127593"/>
            <a:ext cx="6605189" cy="49335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68A1FAF-1D3E-4163-A8DD-1F1C1B19E1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120" y="5231202"/>
            <a:ext cx="11851760" cy="12425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CA6457-608D-4011-9D02-8E4BE5E682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7004" y="6362977"/>
            <a:ext cx="2724112" cy="29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77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633BAEEA-32B6-8C6F-996D-110980E59A30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65AFD69-C0B1-6D94-FA65-D09EDBD2E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9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8163F4FA-5BB6-4E76-52C4-F56F711537CA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6" descr="logo.png">
            <a:extLst>
              <a:ext uri="{FF2B5EF4-FFF2-40B4-BE49-F238E27FC236}">
                <a16:creationId xmlns:a16="http://schemas.microsoft.com/office/drawing/2014/main" id="{DA791D46-60EC-C068-7886-974C18354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9" name="Picture 7" descr="fragmentos CINZA6-06.png">
            <a:extLst>
              <a:ext uri="{FF2B5EF4-FFF2-40B4-BE49-F238E27FC236}">
                <a16:creationId xmlns:a16="http://schemas.microsoft.com/office/drawing/2014/main" id="{DC103FB4-08F6-C871-6564-D8768C6C7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93B70B3-76C5-8CA1-2063-20E4BC4D9C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2058" y="56709"/>
            <a:ext cx="6687880" cy="570968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A9B087-4162-1763-8EC8-F758BD784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622" y="5787652"/>
            <a:ext cx="11350752" cy="10065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A875AF9-719B-7B4C-B7F6-C78E0E1ED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208" y="6528568"/>
            <a:ext cx="3169634" cy="262089"/>
          </a:xfrm>
          <a:prstGeom prst="rect">
            <a:avLst/>
          </a:prstGeom>
          <a:ln w="28575"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2EDFC3FC-5C7F-4B09-9873-D8B24DFE323C}"/>
              </a:ext>
            </a:extLst>
          </p:cNvPr>
          <p:cNvSpPr/>
          <p:nvPr/>
        </p:nvSpPr>
        <p:spPr>
          <a:xfrm>
            <a:off x="7201575" y="56709"/>
            <a:ext cx="2222205" cy="14424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4F31C12-5EE6-4C79-A25B-C5343B1CF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560707" y="577024"/>
            <a:ext cx="71939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386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5">
            <a:extLst>
              <a:ext uri="{FF2B5EF4-FFF2-40B4-BE49-F238E27FC236}">
                <a16:creationId xmlns:a16="http://schemas.microsoft.com/office/drawing/2014/main" id="{E88E47CD-6F40-6F32-0DDB-D7C1DA4D1B36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16" descr="logo.png">
            <a:extLst>
              <a:ext uri="{FF2B5EF4-FFF2-40B4-BE49-F238E27FC236}">
                <a16:creationId xmlns:a16="http://schemas.microsoft.com/office/drawing/2014/main" id="{B46F91A8-1D7F-73B8-EA12-4F5AAA60E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9" name="Picture 7" descr="fragmentos CINZA6-06.png">
            <a:extLst>
              <a:ext uri="{FF2B5EF4-FFF2-40B4-BE49-F238E27FC236}">
                <a16:creationId xmlns:a16="http://schemas.microsoft.com/office/drawing/2014/main" id="{EBD171E5-6A5E-291A-ADFE-D09315420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E583BB3-233F-3B8A-B5BD-A8D5B08FA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690" y="14243"/>
            <a:ext cx="6338778" cy="1325563"/>
          </a:xfrm>
        </p:spPr>
        <p:txBody>
          <a:bodyPr/>
          <a:lstStyle/>
          <a:p>
            <a:r>
              <a:rPr lang="pt-BR" b="1" dirty="0">
                <a:solidFill>
                  <a:srgbClr val="009999"/>
                </a:solidFill>
              </a:rPr>
              <a:t>Imuno-histoquímica e FISH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11B001-0FBD-BA3F-B33F-ED381D455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037" y="1244015"/>
            <a:ext cx="7251963" cy="5574710"/>
          </a:xfrm>
        </p:spPr>
        <p:txBody>
          <a:bodyPr>
            <a:normAutofit fontScale="92500" lnSpcReduction="20000"/>
          </a:bodyPr>
          <a:lstStyle/>
          <a:p>
            <a:r>
              <a:rPr lang="pt-BR" sz="3000" dirty="0">
                <a:solidFill>
                  <a:srgbClr val="000000"/>
                </a:solidFill>
              </a:rPr>
              <a:t>CD56 + (maioria dos casos )</a:t>
            </a:r>
          </a:p>
          <a:p>
            <a:r>
              <a:rPr lang="pt-BR" sz="3000" dirty="0">
                <a:solidFill>
                  <a:srgbClr val="000000"/>
                </a:solidFill>
              </a:rPr>
              <a:t>proteína S100 - expressão variável  (+/- 50% dos casos)</a:t>
            </a:r>
          </a:p>
          <a:p>
            <a:r>
              <a:rPr lang="pt-BR" sz="3000" dirty="0">
                <a:solidFill>
                  <a:srgbClr val="000000"/>
                </a:solidFill>
              </a:rPr>
              <a:t>AML, CKAE1/AE3 (15%) e CD10 - positividade focal e irregular</a:t>
            </a:r>
          </a:p>
          <a:p>
            <a:r>
              <a:rPr lang="pt-BR" sz="3000" dirty="0">
                <a:solidFill>
                  <a:srgbClr val="009999"/>
                </a:solidFill>
              </a:rPr>
              <a:t>casos de amplificação de </a:t>
            </a:r>
            <a:r>
              <a:rPr lang="pt-BR" sz="3000" i="1" dirty="0">
                <a:solidFill>
                  <a:srgbClr val="009999"/>
                </a:solidFill>
              </a:rPr>
              <a:t>GLI1</a:t>
            </a:r>
            <a:r>
              <a:rPr lang="pt-BR" sz="3000" dirty="0">
                <a:solidFill>
                  <a:srgbClr val="009999"/>
                </a:solidFill>
              </a:rPr>
              <a:t>:</a:t>
            </a:r>
          </a:p>
          <a:p>
            <a:r>
              <a:rPr lang="pt-BR" sz="3000" dirty="0">
                <a:solidFill>
                  <a:srgbClr val="000000"/>
                </a:solidFill>
              </a:rPr>
              <a:t>FISH - amplificação de </a:t>
            </a:r>
            <a:r>
              <a:rPr lang="pt-BR" sz="3000" i="1" dirty="0">
                <a:solidFill>
                  <a:srgbClr val="000000"/>
                </a:solidFill>
              </a:rPr>
              <a:t>GLI1, DDIT3, CDK4 </a:t>
            </a:r>
            <a:r>
              <a:rPr lang="pt-BR" sz="3000" dirty="0">
                <a:solidFill>
                  <a:srgbClr val="000000"/>
                </a:solidFill>
              </a:rPr>
              <a:t>e </a:t>
            </a:r>
            <a:r>
              <a:rPr lang="pt-BR" sz="3000" i="1" dirty="0">
                <a:solidFill>
                  <a:srgbClr val="000000"/>
                </a:solidFill>
              </a:rPr>
              <a:t>MDM2</a:t>
            </a:r>
          </a:p>
          <a:p>
            <a:r>
              <a:rPr lang="pt-BR" sz="3000" dirty="0">
                <a:solidFill>
                  <a:srgbClr val="000000"/>
                </a:solidFill>
              </a:rPr>
              <a:t> imunorreatividade multifocal e moderada para MDM2, CDK4 e STAT6 </a:t>
            </a:r>
          </a:p>
          <a:p>
            <a:r>
              <a:rPr lang="pt-BR" sz="3000" dirty="0">
                <a:solidFill>
                  <a:srgbClr val="000000"/>
                </a:solidFill>
              </a:rPr>
              <a:t>negativos: SOX10, CD31, CD34, ERG, </a:t>
            </a:r>
            <a:r>
              <a:rPr lang="pt-BR" sz="3000" dirty="0" err="1">
                <a:solidFill>
                  <a:srgbClr val="000000"/>
                </a:solidFill>
              </a:rPr>
              <a:t>cromogranina</a:t>
            </a:r>
            <a:r>
              <a:rPr lang="pt-BR" sz="3000" dirty="0">
                <a:solidFill>
                  <a:srgbClr val="000000"/>
                </a:solidFill>
              </a:rPr>
              <a:t>, </a:t>
            </a:r>
            <a:r>
              <a:rPr lang="pt-BR" sz="3000" dirty="0" err="1">
                <a:solidFill>
                  <a:srgbClr val="000000"/>
                </a:solidFill>
              </a:rPr>
              <a:t>sinaptofisina</a:t>
            </a:r>
            <a:r>
              <a:rPr lang="pt-BR" sz="3000" dirty="0">
                <a:solidFill>
                  <a:srgbClr val="000000"/>
                </a:solidFill>
              </a:rPr>
              <a:t>, CD99, </a:t>
            </a:r>
            <a:r>
              <a:rPr lang="pt-BR" sz="3000" dirty="0" err="1">
                <a:solidFill>
                  <a:srgbClr val="000000"/>
                </a:solidFill>
              </a:rPr>
              <a:t>desmina</a:t>
            </a:r>
            <a:r>
              <a:rPr lang="pt-BR" sz="3000" dirty="0">
                <a:solidFill>
                  <a:srgbClr val="000000"/>
                </a:solidFill>
              </a:rPr>
              <a:t> e TFE3</a:t>
            </a:r>
            <a:br>
              <a:rPr lang="en-US" dirty="0"/>
            </a:b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EC8AAFE-CA7C-41B8-8209-D0437BBCF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271" y="152469"/>
            <a:ext cx="4427940" cy="326213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EECEC54-89CC-425A-88E2-96D5C452BA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643" y="3429000"/>
            <a:ext cx="4358568" cy="326213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98C2D2B-C321-4187-8789-16559DBE9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4753" y="6302888"/>
            <a:ext cx="2867247" cy="51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892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0CD94368-4D2A-D02B-9C68-086A91D0E5BB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fragmentos CINZA6-06.png">
            <a:extLst>
              <a:ext uri="{FF2B5EF4-FFF2-40B4-BE49-F238E27FC236}">
                <a16:creationId xmlns:a16="http://schemas.microsoft.com/office/drawing/2014/main" id="{D9184AEE-9836-F55A-FE37-01CD8F9CC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6D62169-8C79-501B-E1C3-36A206155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562" y="104597"/>
            <a:ext cx="11352876" cy="451256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2F623C-37F8-9969-FD80-BA4BD878D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" y="4944139"/>
            <a:ext cx="11830050" cy="150495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FD67F9-39D5-AB2B-CF26-A1519E0B41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6067" y="6180050"/>
            <a:ext cx="3164958" cy="56580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4CBA0BF-5FAB-455C-9BE4-8A066A64028E}"/>
              </a:ext>
            </a:extLst>
          </p:cNvPr>
          <p:cNvSpPr/>
          <p:nvPr/>
        </p:nvSpPr>
        <p:spPr>
          <a:xfrm>
            <a:off x="3923414" y="3115342"/>
            <a:ext cx="4178595" cy="19032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69180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4D4C6BE0-B821-49AE-9861-64D438DEE844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F59E0C15-4800-D818-C9EF-9B4F39148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7" name="Picture 7" descr="fragmentos CINZA6-06.png">
            <a:extLst>
              <a:ext uri="{FF2B5EF4-FFF2-40B4-BE49-F238E27FC236}">
                <a16:creationId xmlns:a16="http://schemas.microsoft.com/office/drawing/2014/main" id="{6012167C-8BA6-E125-D22D-8EFC61EB9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7E36A35-55E6-A29A-BA96-7C31221D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761" y="75526"/>
            <a:ext cx="9020461" cy="6006448"/>
          </a:xfrm>
          <a:prstGeom prst="rect">
            <a:avLst/>
          </a:prstGeom>
          <a:solidFill>
            <a:srgbClr val="009999"/>
          </a:solidFill>
          <a:ln w="28575">
            <a:noFill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98BD60B-D14F-9F7C-C0E8-6548B24F82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720" y="6172205"/>
            <a:ext cx="11740559" cy="5236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221131F-478D-4B89-B7A5-BC2861E86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5999" y="6484970"/>
            <a:ext cx="3790950" cy="26670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6803648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5">
            <a:extLst>
              <a:ext uri="{FF2B5EF4-FFF2-40B4-BE49-F238E27FC236}">
                <a16:creationId xmlns:a16="http://schemas.microsoft.com/office/drawing/2014/main" id="{4AEBD6DC-DCDF-40CB-69DF-CB2A25624933}"/>
              </a:ext>
            </a:extLst>
          </p:cNvPr>
          <p:cNvSpPr/>
          <p:nvPr/>
        </p:nvSpPr>
        <p:spPr>
          <a:xfrm>
            <a:off x="-50470" y="-66321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7" descr="fragmentos CINZA6-06.png">
            <a:extLst>
              <a:ext uri="{FF2B5EF4-FFF2-40B4-BE49-F238E27FC236}">
                <a16:creationId xmlns:a16="http://schemas.microsoft.com/office/drawing/2014/main" id="{57B80F22-FF16-721E-DCA9-DDE66D306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EE03DA0-8349-0625-945A-28289B2C6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58" y="29682"/>
            <a:ext cx="6636107" cy="52143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61505C-E2FB-EC2C-2560-2191F7E89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06" y="5214376"/>
            <a:ext cx="10913988" cy="164362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2E7F53A-53ED-A333-7E03-7ED09F5A9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369" y="6548768"/>
            <a:ext cx="2657475" cy="2667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45D5DA2-4B98-4285-B1A2-3430336D9714}"/>
              </a:ext>
            </a:extLst>
          </p:cNvPr>
          <p:cNvSpPr/>
          <p:nvPr/>
        </p:nvSpPr>
        <p:spPr>
          <a:xfrm>
            <a:off x="871861" y="2679404"/>
            <a:ext cx="4338084" cy="251370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AAFAB44C-8B44-411D-A52E-ECB7965F44B3}"/>
              </a:ext>
            </a:extLst>
          </p:cNvPr>
          <p:cNvSpPr/>
          <p:nvPr/>
        </p:nvSpPr>
        <p:spPr>
          <a:xfrm>
            <a:off x="95687" y="3976576"/>
            <a:ext cx="700321" cy="255181"/>
          </a:xfrm>
          <a:prstGeom prst="rightArrow">
            <a:avLst/>
          </a:prstGeom>
          <a:solidFill>
            <a:srgbClr val="00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CE4B12A-8EF1-414E-9CEE-0D052FF9BE7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231" t="939" b="-939"/>
          <a:stretch/>
        </p:blipFill>
        <p:spPr>
          <a:xfrm>
            <a:off x="8367353" y="2395224"/>
            <a:ext cx="3451226" cy="249588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655D408E-9F0D-427A-B1F4-881CED3B49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4563" y="4850803"/>
            <a:ext cx="3579848" cy="29600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96E4542-AE34-4A8C-8506-00F0B41E5B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5259" y="0"/>
            <a:ext cx="3453320" cy="2323588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C3F986BB-43BB-4134-9F82-06FE12DCCE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5173" y="1321306"/>
            <a:ext cx="719390" cy="29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258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B8DE650A-D30A-8111-244D-99A5425BA0A4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6" descr="logo.png">
            <a:extLst>
              <a:ext uri="{FF2B5EF4-FFF2-40B4-BE49-F238E27FC236}">
                <a16:creationId xmlns:a16="http://schemas.microsoft.com/office/drawing/2014/main" id="{66E043BF-C7FD-EED2-2FA6-0D288EA15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8" name="Picture 7" descr="fragmentos CINZA6-06.png">
            <a:extLst>
              <a:ext uri="{FF2B5EF4-FFF2-40B4-BE49-F238E27FC236}">
                <a16:creationId xmlns:a16="http://schemas.microsoft.com/office/drawing/2014/main" id="{5FD5A728-8078-150F-A94F-109EEEA5B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AEE0FE8-0A8F-7023-F5BF-F14A6F66A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99" y="-49545"/>
            <a:ext cx="9868790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Gene GLI1 - </a:t>
            </a:r>
            <a:r>
              <a:rPr lang="en-US" sz="4000" b="1" dirty="0">
                <a:solidFill>
                  <a:srgbClr val="009999"/>
                </a:solidFill>
              </a:rPr>
              <a:t>Glioma-associated oncogene 1</a:t>
            </a:r>
            <a:endParaRPr lang="pt-BR" b="1" dirty="0">
              <a:solidFill>
                <a:srgbClr val="009999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EEB4583-BB7E-62CB-78FD-65F9BC359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85" y="1031354"/>
            <a:ext cx="6382403" cy="5730949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000000"/>
                </a:solidFill>
              </a:rPr>
              <a:t>Glioblastoma - 1987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</a:rPr>
              <a:t>- raramente sarcomas de partes moles, melanoma, linfomas B e </a:t>
            </a:r>
            <a:r>
              <a:rPr lang="pt-BR" sz="2400" dirty="0" err="1">
                <a:solidFill>
                  <a:srgbClr val="000000"/>
                </a:solidFill>
              </a:rPr>
              <a:t>adenoca</a:t>
            </a:r>
            <a:r>
              <a:rPr lang="pt-BR" sz="2400" dirty="0">
                <a:solidFill>
                  <a:srgbClr val="000000"/>
                </a:solidFill>
              </a:rPr>
              <a:t> de pulmão</a:t>
            </a:r>
          </a:p>
          <a:p>
            <a:r>
              <a:rPr lang="pt-BR" sz="2400" dirty="0">
                <a:solidFill>
                  <a:srgbClr val="000000"/>
                </a:solidFill>
              </a:rPr>
              <a:t>etapa na via de sinalização </a:t>
            </a:r>
            <a:r>
              <a:rPr lang="pt-BR" sz="2400" dirty="0" err="1">
                <a:solidFill>
                  <a:srgbClr val="000000"/>
                </a:solidFill>
              </a:rPr>
              <a:t>sonic</a:t>
            </a:r>
            <a:r>
              <a:rPr lang="pt-BR" sz="2400" dirty="0">
                <a:solidFill>
                  <a:srgbClr val="000000"/>
                </a:solidFill>
              </a:rPr>
              <a:t> </a:t>
            </a:r>
            <a:r>
              <a:rPr lang="pt-BR" sz="2400" dirty="0" err="1">
                <a:solidFill>
                  <a:srgbClr val="000000"/>
                </a:solidFill>
              </a:rPr>
              <a:t>hedgehog</a:t>
            </a:r>
            <a:r>
              <a:rPr lang="pt-BR" sz="2400" dirty="0">
                <a:solidFill>
                  <a:srgbClr val="000000"/>
                </a:solidFill>
              </a:rPr>
              <a:t> (SHH)</a:t>
            </a:r>
          </a:p>
          <a:p>
            <a:pPr>
              <a:buFontTx/>
              <a:buChar char="-"/>
            </a:pPr>
            <a:r>
              <a:rPr lang="pt-BR" sz="2400" dirty="0">
                <a:solidFill>
                  <a:srgbClr val="000000"/>
                </a:solidFill>
              </a:rPr>
              <a:t>via implicada em desenvolvimento e </a:t>
            </a:r>
          </a:p>
          <a:p>
            <a:pPr marL="0" indent="0">
              <a:buNone/>
            </a:pPr>
            <a:r>
              <a:rPr lang="pt-BR" sz="2400" dirty="0">
                <a:solidFill>
                  <a:srgbClr val="000000"/>
                </a:solidFill>
              </a:rPr>
              <a:t>progressão em crescente número de tumores</a:t>
            </a:r>
          </a:p>
          <a:p>
            <a:r>
              <a:rPr lang="pt-BR" sz="2400" dirty="0"/>
              <a:t>papel em várias outras vias - importante para a proliferação, migração, invasão, crescimento, </a:t>
            </a:r>
            <a:r>
              <a:rPr lang="pt-BR" sz="2400" dirty="0" err="1"/>
              <a:t>angioinvasão</a:t>
            </a:r>
            <a:r>
              <a:rPr lang="pt-BR" sz="2400" dirty="0"/>
              <a:t> e </a:t>
            </a:r>
            <a:r>
              <a:rPr lang="pt-BR" sz="2400" dirty="0" err="1"/>
              <a:t>auto-renovação</a:t>
            </a:r>
            <a:r>
              <a:rPr lang="pt-BR" sz="2400" dirty="0"/>
              <a:t> de células-tronco cancerígenas</a:t>
            </a:r>
          </a:p>
          <a:p>
            <a:r>
              <a:rPr lang="pt-BR" sz="2400" dirty="0">
                <a:solidFill>
                  <a:srgbClr val="000000"/>
                </a:solidFill>
              </a:rPr>
              <a:t>localizado no 12q13.3 - região rica em </a:t>
            </a:r>
            <a:r>
              <a:rPr lang="pt-BR" sz="2400" dirty="0" err="1">
                <a:solidFill>
                  <a:srgbClr val="000000"/>
                </a:solidFill>
              </a:rPr>
              <a:t>oncogenes</a:t>
            </a:r>
            <a:r>
              <a:rPr lang="pt-BR" sz="2400" dirty="0">
                <a:solidFill>
                  <a:srgbClr val="000000"/>
                </a:solidFill>
              </a:rPr>
              <a:t> (12q13-15)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B38A083-2206-49ED-98AA-BBD2B718E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2203" y="5727049"/>
            <a:ext cx="5439797" cy="26194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39B4030-89A9-416D-89D9-319970671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7514" y="1743742"/>
            <a:ext cx="5935835" cy="3824984"/>
          </a:xfrm>
          <a:prstGeom prst="rect">
            <a:avLst/>
          </a:prstGeom>
          <a:ln w="28575">
            <a:solidFill>
              <a:srgbClr val="009999"/>
            </a:solidFill>
          </a:ln>
        </p:spPr>
      </p:pic>
    </p:spTree>
    <p:extLst>
      <p:ext uri="{BB962C8B-B14F-4D97-AF65-F5344CB8AC3E}">
        <p14:creationId xmlns:p14="http://schemas.microsoft.com/office/powerpoint/2010/main" val="396846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939B8C8A-84B0-4CC2-EF27-BB0396D9F859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 descr="logo.png">
            <a:extLst>
              <a:ext uri="{FF2B5EF4-FFF2-40B4-BE49-F238E27FC236}">
                <a16:creationId xmlns:a16="http://schemas.microsoft.com/office/drawing/2014/main" id="{404D71B9-F0C8-4B20-57C2-9F67324E4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6" name="Picture 7" descr="fragmentos CINZA6-06.png">
            <a:extLst>
              <a:ext uri="{FF2B5EF4-FFF2-40B4-BE49-F238E27FC236}">
                <a16:creationId xmlns:a16="http://schemas.microsoft.com/office/drawing/2014/main" id="{7092F579-3A2C-B464-592B-4E11906CD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B29D4E-3474-B602-FC49-E9C629F1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796" y="195000"/>
            <a:ext cx="9635836" cy="1325563"/>
          </a:xfrm>
        </p:spPr>
        <p:txBody>
          <a:bodyPr/>
          <a:lstStyle/>
          <a:p>
            <a:r>
              <a:rPr lang="pt-BR" b="1" dirty="0">
                <a:solidFill>
                  <a:srgbClr val="009999"/>
                </a:solidFill>
              </a:rPr>
              <a:t>Diagnósticos diferenciais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6397E8-3055-A993-7FD8-986A9D9C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6301" y="1541722"/>
            <a:ext cx="10985206" cy="5231218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err="1">
                <a:solidFill>
                  <a:srgbClr val="131413"/>
                </a:solidFill>
              </a:rPr>
              <a:t>Neoplasias</a:t>
            </a:r>
            <a:r>
              <a:rPr lang="en-US" sz="3300" dirty="0">
                <a:solidFill>
                  <a:srgbClr val="131413"/>
                </a:solidFill>
              </a:rPr>
              <a:t> </a:t>
            </a:r>
            <a:r>
              <a:rPr lang="en-US" sz="3300" dirty="0" err="1">
                <a:solidFill>
                  <a:srgbClr val="131413"/>
                </a:solidFill>
              </a:rPr>
              <a:t>mioepiteliais</a:t>
            </a:r>
            <a:r>
              <a:rPr lang="en-US" sz="3300" dirty="0">
                <a:solidFill>
                  <a:srgbClr val="131413"/>
                </a:solidFill>
              </a:rPr>
              <a:t> (Tumor misto/</a:t>
            </a:r>
            <a:r>
              <a:rPr lang="en-US" sz="3300" dirty="0" err="1">
                <a:solidFill>
                  <a:srgbClr val="131413"/>
                </a:solidFill>
              </a:rPr>
              <a:t>Miopitelioma</a:t>
            </a:r>
            <a:r>
              <a:rPr lang="en-US" sz="3300" dirty="0">
                <a:solidFill>
                  <a:srgbClr val="131413"/>
                </a:solidFill>
              </a:rPr>
              <a:t>)</a:t>
            </a:r>
          </a:p>
          <a:p>
            <a:r>
              <a:rPr lang="pt-BR" sz="3300" dirty="0" err="1">
                <a:solidFill>
                  <a:srgbClr val="000000"/>
                </a:solidFill>
              </a:rPr>
              <a:t>Paraganglioma</a:t>
            </a:r>
            <a:endParaRPr lang="pt-BR" sz="3300" dirty="0">
              <a:solidFill>
                <a:srgbClr val="000000"/>
              </a:solidFill>
            </a:endParaRPr>
          </a:p>
          <a:p>
            <a:r>
              <a:rPr lang="pt-BR" sz="3300" dirty="0">
                <a:solidFill>
                  <a:srgbClr val="000000"/>
                </a:solidFill>
              </a:rPr>
              <a:t>Tumor </a:t>
            </a:r>
            <a:r>
              <a:rPr lang="pt-BR" sz="3300" dirty="0" err="1">
                <a:solidFill>
                  <a:srgbClr val="000000"/>
                </a:solidFill>
              </a:rPr>
              <a:t>condromixoide</a:t>
            </a:r>
            <a:r>
              <a:rPr lang="pt-BR" sz="3300" dirty="0">
                <a:solidFill>
                  <a:srgbClr val="000000"/>
                </a:solidFill>
              </a:rPr>
              <a:t> </a:t>
            </a:r>
            <a:r>
              <a:rPr lang="pt-BR" sz="3300" dirty="0" err="1">
                <a:solidFill>
                  <a:srgbClr val="000000"/>
                </a:solidFill>
              </a:rPr>
              <a:t>ectomesenquimal</a:t>
            </a:r>
            <a:endParaRPr lang="pt-BR" sz="3300" dirty="0">
              <a:solidFill>
                <a:srgbClr val="000000"/>
              </a:solidFill>
            </a:endParaRPr>
          </a:p>
          <a:p>
            <a:r>
              <a:rPr lang="pt-BR" sz="3300" dirty="0">
                <a:solidFill>
                  <a:srgbClr val="000000"/>
                </a:solidFill>
              </a:rPr>
              <a:t>Tumor neuroendócrino (NET)</a:t>
            </a:r>
          </a:p>
          <a:p>
            <a:r>
              <a:rPr lang="pt-BR" sz="3300" dirty="0">
                <a:solidFill>
                  <a:srgbClr val="000000"/>
                </a:solidFill>
              </a:rPr>
              <a:t>Tumor </a:t>
            </a:r>
            <a:r>
              <a:rPr lang="pt-BR" sz="3300" dirty="0" err="1">
                <a:solidFill>
                  <a:srgbClr val="000000"/>
                </a:solidFill>
              </a:rPr>
              <a:t>glômico</a:t>
            </a:r>
            <a:r>
              <a:rPr lang="pt-BR" sz="3300" dirty="0">
                <a:solidFill>
                  <a:srgbClr val="000000"/>
                </a:solidFill>
              </a:rPr>
              <a:t>/</a:t>
            </a:r>
            <a:r>
              <a:rPr lang="pt-BR" sz="3300" dirty="0" err="1">
                <a:solidFill>
                  <a:srgbClr val="000000"/>
                </a:solidFill>
              </a:rPr>
              <a:t>Miopericitoma</a:t>
            </a:r>
            <a:endParaRPr lang="pt-BR" sz="3300" dirty="0">
              <a:solidFill>
                <a:srgbClr val="000000"/>
              </a:solidFill>
            </a:endParaRPr>
          </a:p>
          <a:p>
            <a:r>
              <a:rPr lang="pt-BR" sz="3300" dirty="0" err="1">
                <a:solidFill>
                  <a:srgbClr val="000000"/>
                </a:solidFill>
              </a:rPr>
              <a:t>Ewing</a:t>
            </a:r>
            <a:r>
              <a:rPr lang="pt-BR" sz="3300" dirty="0">
                <a:solidFill>
                  <a:srgbClr val="000000"/>
                </a:solidFill>
              </a:rPr>
              <a:t> sarcoma - sarcomas de células redondas</a:t>
            </a:r>
          </a:p>
          <a:p>
            <a:r>
              <a:rPr lang="pt-BR" sz="3300" dirty="0" err="1">
                <a:solidFill>
                  <a:srgbClr val="000000"/>
                </a:solidFill>
              </a:rPr>
              <a:t>Condrossarcoma</a:t>
            </a:r>
            <a:r>
              <a:rPr lang="pt-BR" sz="3300" dirty="0">
                <a:solidFill>
                  <a:srgbClr val="000000"/>
                </a:solidFill>
              </a:rPr>
              <a:t> </a:t>
            </a:r>
            <a:r>
              <a:rPr lang="pt-BR" sz="3300" dirty="0" err="1">
                <a:solidFill>
                  <a:srgbClr val="000000"/>
                </a:solidFill>
              </a:rPr>
              <a:t>mixoide</a:t>
            </a:r>
            <a:r>
              <a:rPr lang="pt-BR" sz="3300" dirty="0">
                <a:solidFill>
                  <a:srgbClr val="000000"/>
                </a:solidFill>
              </a:rPr>
              <a:t> </a:t>
            </a:r>
            <a:r>
              <a:rPr lang="pt-BR" sz="3300" dirty="0" err="1">
                <a:solidFill>
                  <a:srgbClr val="000000"/>
                </a:solidFill>
              </a:rPr>
              <a:t>extraesquelético</a:t>
            </a:r>
            <a:endParaRPr lang="pt-BR" sz="3300" dirty="0">
              <a:solidFill>
                <a:srgbClr val="000000"/>
              </a:solidFill>
            </a:endParaRPr>
          </a:p>
          <a:p>
            <a:r>
              <a:rPr lang="pt-BR" sz="3300" dirty="0">
                <a:solidFill>
                  <a:srgbClr val="000000"/>
                </a:solidFill>
              </a:rPr>
              <a:t>Sarcoma </a:t>
            </a:r>
            <a:r>
              <a:rPr lang="en-US" sz="3300" dirty="0" err="1">
                <a:solidFill>
                  <a:srgbClr val="000000"/>
                </a:solidFill>
              </a:rPr>
              <a:t>pseudoendócrino</a:t>
            </a:r>
            <a:r>
              <a:rPr lang="en-US" sz="3300" dirty="0">
                <a:solidFill>
                  <a:srgbClr val="000000"/>
                </a:solidFill>
              </a:rPr>
              <a:t> </a:t>
            </a:r>
          </a:p>
          <a:p>
            <a:r>
              <a:rPr lang="pt-BR" sz="3300" dirty="0">
                <a:solidFill>
                  <a:srgbClr val="000000"/>
                </a:solidFill>
              </a:rPr>
              <a:t>Sarcoma do estroma endometrial</a:t>
            </a:r>
          </a:p>
          <a:p>
            <a:r>
              <a:rPr lang="pt-BR" sz="3300" dirty="0">
                <a:solidFill>
                  <a:srgbClr val="000000"/>
                </a:solidFill>
              </a:rPr>
              <a:t>Tumor </a:t>
            </a:r>
            <a:r>
              <a:rPr lang="pt-BR" sz="3300" dirty="0" err="1">
                <a:solidFill>
                  <a:srgbClr val="000000"/>
                </a:solidFill>
              </a:rPr>
              <a:t>estromal</a:t>
            </a:r>
            <a:r>
              <a:rPr lang="pt-BR" sz="3300" dirty="0">
                <a:solidFill>
                  <a:srgbClr val="000000"/>
                </a:solidFill>
              </a:rPr>
              <a:t>/cordões sexuais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10932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>
            <a:extLst>
              <a:ext uri="{FF2B5EF4-FFF2-40B4-BE49-F238E27FC236}">
                <a16:creationId xmlns:a16="http://schemas.microsoft.com/office/drawing/2014/main" id="{5D132F81-3DD7-929F-F16B-FA56D5A7C41A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 descr="logo.png">
            <a:extLst>
              <a:ext uri="{FF2B5EF4-FFF2-40B4-BE49-F238E27FC236}">
                <a16:creationId xmlns:a16="http://schemas.microsoft.com/office/drawing/2014/main" id="{15675C3B-89CA-D173-2F66-273A99C410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6" name="Picture 7" descr="fragmentos CINZA6-06.png">
            <a:extLst>
              <a:ext uri="{FF2B5EF4-FFF2-40B4-BE49-F238E27FC236}">
                <a16:creationId xmlns:a16="http://schemas.microsoft.com/office/drawing/2014/main" id="{BBD2A578-F607-EBBA-C15B-ADADAE927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633FCB-5EF0-4901-87EC-DD4AA10C3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998" y="152471"/>
            <a:ext cx="3712535" cy="1325563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rgbClr val="009999"/>
                </a:solidFill>
              </a:rPr>
              <a:t>Prognóstico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276E29-3816-470C-BD4F-25ABD543F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37" y="1382234"/>
            <a:ext cx="11123430" cy="5280763"/>
          </a:xfrm>
        </p:spPr>
        <p:txBody>
          <a:bodyPr>
            <a:normAutofit/>
          </a:bodyPr>
          <a:lstStyle/>
          <a:p>
            <a:r>
              <a:rPr lang="pt-BR" sz="3600" dirty="0"/>
              <a:t>comportamento semelhante aos sarcomas de grau baixo a intermediário</a:t>
            </a:r>
          </a:p>
          <a:p>
            <a:r>
              <a:rPr lang="pt-BR" sz="3600" dirty="0"/>
              <a:t>recorrência local: 20%</a:t>
            </a:r>
          </a:p>
          <a:p>
            <a:r>
              <a:rPr lang="pt-BR" sz="3600" dirty="0"/>
              <a:t>38% dos pacientes recorrência </a:t>
            </a:r>
            <a:r>
              <a:rPr lang="pt-BR" sz="3600" dirty="0" err="1"/>
              <a:t>locorregional</a:t>
            </a:r>
            <a:r>
              <a:rPr lang="pt-BR" sz="3600" dirty="0"/>
              <a:t> ou metástase à distância </a:t>
            </a:r>
          </a:p>
          <a:p>
            <a:r>
              <a:rPr lang="pt-BR" sz="3600" dirty="0"/>
              <a:t>metástases: linfonodos, pulmões, partes moles, ossos, fígado e cérebro</a:t>
            </a:r>
          </a:p>
          <a:p>
            <a:r>
              <a:rPr lang="pt-BR" sz="3600" dirty="0"/>
              <a:t>2 óbitos relacionados ao tumor - primários em útero</a:t>
            </a:r>
          </a:p>
        </p:txBody>
      </p:sp>
    </p:spTree>
    <p:extLst>
      <p:ext uri="{BB962C8B-B14F-4D97-AF65-F5344CB8AC3E}">
        <p14:creationId xmlns:p14="http://schemas.microsoft.com/office/powerpoint/2010/main" val="3171920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EF54653B-397A-4DBF-26D2-72B4882F6BD8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16" descr="logo.png">
            <a:extLst>
              <a:ext uri="{FF2B5EF4-FFF2-40B4-BE49-F238E27FC236}">
                <a16:creationId xmlns:a16="http://schemas.microsoft.com/office/drawing/2014/main" id="{600BC1B1-EFC4-9778-3EA1-6AA36BC2D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6" name="Picture 7" descr="fragmentos CINZA6-06.png">
            <a:extLst>
              <a:ext uri="{FF2B5EF4-FFF2-40B4-BE49-F238E27FC236}">
                <a16:creationId xmlns:a16="http://schemas.microsoft.com/office/drawing/2014/main" id="{8ECD2BBA-9D32-B3EB-E30F-6416AAED3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4B29D4E-3474-B602-FC49-E9C629F1A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71" y="312203"/>
            <a:ext cx="6721549" cy="804220"/>
          </a:xfrm>
        </p:spPr>
        <p:txBody>
          <a:bodyPr/>
          <a:lstStyle/>
          <a:p>
            <a:r>
              <a:rPr lang="pt-BR" b="1" dirty="0" err="1">
                <a:solidFill>
                  <a:srgbClr val="009999"/>
                </a:solidFill>
              </a:rPr>
              <a:t>Take</a:t>
            </a:r>
            <a:r>
              <a:rPr lang="pt-BR" b="1" dirty="0">
                <a:solidFill>
                  <a:srgbClr val="009999"/>
                </a:solidFill>
              </a:rPr>
              <a:t> home </a:t>
            </a:r>
            <a:r>
              <a:rPr lang="pt-BR" b="1" dirty="0" err="1">
                <a:solidFill>
                  <a:srgbClr val="009999"/>
                </a:solidFill>
              </a:rPr>
              <a:t>message</a:t>
            </a:r>
            <a:endParaRPr lang="pt-BR" b="1" dirty="0">
              <a:solidFill>
                <a:srgbClr val="009999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FD9471BA-3676-41DA-A2D7-E51DD6C60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22" y="1558730"/>
            <a:ext cx="11841756" cy="289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08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4FA7870A-0F3E-59B3-A5DE-4C0E8FD560D4}"/>
              </a:ext>
            </a:extLst>
          </p:cNvPr>
          <p:cNvSpPr/>
          <p:nvPr/>
        </p:nvSpPr>
        <p:spPr>
          <a:xfrm>
            <a:off x="-41234" y="-14706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6" descr="logo.png">
            <a:extLst>
              <a:ext uri="{FF2B5EF4-FFF2-40B4-BE49-F238E27FC236}">
                <a16:creationId xmlns:a16="http://schemas.microsoft.com/office/drawing/2014/main" id="{0873D233-CFD5-010D-1FF5-66E7493687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458" y="262111"/>
            <a:ext cx="1672918" cy="290224"/>
          </a:xfrm>
          <a:prstGeom prst="rect">
            <a:avLst/>
          </a:prstGeom>
        </p:spPr>
      </p:pic>
      <p:pic>
        <p:nvPicPr>
          <p:cNvPr id="5" name="Picture 7" descr="fragmentos CINZA6-06.png">
            <a:extLst>
              <a:ext uri="{FF2B5EF4-FFF2-40B4-BE49-F238E27FC236}">
                <a16:creationId xmlns:a16="http://schemas.microsoft.com/office/drawing/2014/main" id="{1DB0E734-916A-2636-59CF-10511B2D5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80" y="5335880"/>
            <a:ext cx="1650628" cy="1514065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E6397E8-3055-A993-7FD8-986A9D9C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186" y="1262439"/>
            <a:ext cx="11186160" cy="5570441"/>
          </a:xfrm>
        </p:spPr>
        <p:txBody>
          <a:bodyPr>
            <a:normAutofit fontScale="70000" lnSpcReduction="20000"/>
          </a:bodyPr>
          <a:lstStyle/>
          <a:p>
            <a:r>
              <a:rPr lang="pt-BR" sz="4400" dirty="0"/>
              <a:t>ainda não está claro se esta categoria representa uma entidade clínico-patológica única ou um grupo heterogêneo de neoplasias de partes moles com alterações do GLI1</a:t>
            </a:r>
          </a:p>
          <a:p>
            <a:endParaRPr lang="pt-BR" sz="4400" dirty="0"/>
          </a:p>
          <a:p>
            <a:r>
              <a:rPr lang="pt-BR" sz="4400" dirty="0"/>
              <a:t>embora a classificação precisa e a natureza etiológica destes tumores seja um tópico em evolução, o seu potencial para metástase indica que é mais apropriado classificá-los como sarcomas </a:t>
            </a:r>
          </a:p>
          <a:p>
            <a:endParaRPr lang="pt-BR" sz="4400" dirty="0"/>
          </a:p>
          <a:p>
            <a:r>
              <a:rPr lang="pt-BR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classificação correta pode ter relevância clínica, uma vez que os inibidores de GLI1 (</a:t>
            </a:r>
            <a:r>
              <a:rPr lang="en-US" sz="4400" dirty="0">
                <a:solidFill>
                  <a:srgbClr val="000000"/>
                </a:solidFill>
                <a:latin typeface="AdvOTf9433e2d"/>
              </a:rPr>
              <a:t>GANT61) </a:t>
            </a:r>
            <a:r>
              <a:rPr lang="pt-BR" sz="4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estão aprovados pelo FDA e são atualmente objeto de ensaios clínicos em diversas neoplasias malignas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pt-BR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5CFBC535-24D3-48EB-B863-6F2D3B036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77" y="248409"/>
            <a:ext cx="6721549" cy="804220"/>
          </a:xfrm>
        </p:spPr>
        <p:txBody>
          <a:bodyPr/>
          <a:lstStyle/>
          <a:p>
            <a:r>
              <a:rPr lang="pt-BR" b="1" dirty="0" err="1">
                <a:solidFill>
                  <a:srgbClr val="009999"/>
                </a:solidFill>
              </a:rPr>
              <a:t>Take</a:t>
            </a:r>
            <a:r>
              <a:rPr lang="pt-BR" b="1" dirty="0">
                <a:solidFill>
                  <a:srgbClr val="009999"/>
                </a:solidFill>
              </a:rPr>
              <a:t> home </a:t>
            </a:r>
            <a:r>
              <a:rPr lang="pt-BR" b="1" dirty="0" err="1">
                <a:solidFill>
                  <a:srgbClr val="009999"/>
                </a:solidFill>
              </a:rPr>
              <a:t>message</a:t>
            </a:r>
            <a:endParaRPr lang="pt-BR" b="1" dirty="0">
              <a:solidFill>
                <a:srgbClr val="0099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991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9F5D8EC4-5096-1C31-17EE-2CEEA1EFDF6B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9EEE494-C692-266C-F475-FAC4BA7D0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446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741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82467" y="-55939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fragmentos CINZA3-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-1629" b="872"/>
          <a:stretch/>
        </p:blipFill>
        <p:spPr>
          <a:xfrm>
            <a:off x="-49537" y="-55939"/>
            <a:ext cx="12452374" cy="68874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2467" y="2140473"/>
            <a:ext cx="12274468" cy="1800581"/>
          </a:xfrm>
        </p:spPr>
        <p:txBody>
          <a:bodyPr>
            <a:normAutofit/>
          </a:bodyPr>
          <a:lstStyle/>
          <a:p>
            <a:r>
              <a:rPr lang="en-US" sz="7013" dirty="0" err="1">
                <a:solidFill>
                  <a:schemeClr val="bg1"/>
                </a:solidFill>
                <a:latin typeface="Lato Heavy"/>
                <a:cs typeface="Lato Heavy"/>
              </a:rPr>
              <a:t>Obrigado</a:t>
            </a:r>
            <a:endParaRPr lang="en-US" sz="7013" dirty="0">
              <a:solidFill>
                <a:schemeClr val="bg1"/>
              </a:solidFill>
              <a:latin typeface="Lato Heavy"/>
              <a:cs typeface="Lato Heavy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745" y="5516012"/>
            <a:ext cx="2413865" cy="31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900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3DB2A3A3-9C8F-6F54-ACF0-C1266DCC6EDE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B52BEB-1FC0-73F5-8B62-D3C7D683E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7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>
            <a:extLst>
              <a:ext uri="{FF2B5EF4-FFF2-40B4-BE49-F238E27FC236}">
                <a16:creationId xmlns:a16="http://schemas.microsoft.com/office/drawing/2014/main" id="{02E5C338-40F6-1AD1-796B-D3F843867F57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A16E315-E72D-147A-1F6C-4D8B38DA1C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02" y="1450432"/>
            <a:ext cx="5271798" cy="3957136"/>
          </a:xfrm>
          <a:prstGeom prst="rect">
            <a:avLst/>
          </a:prstGeom>
          <a:ln w="28575"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4094C25-BCF5-2526-5E10-76551ABED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952" y="1450432"/>
            <a:ext cx="5269501" cy="395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99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25401E-030B-C387-656B-C91D48226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64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>
            <a:extLst>
              <a:ext uri="{FF2B5EF4-FFF2-40B4-BE49-F238E27FC236}">
                <a16:creationId xmlns:a16="http://schemas.microsoft.com/office/drawing/2014/main" id="{89E27507-A12E-E27E-373E-11818F83E0CA}"/>
              </a:ext>
            </a:extLst>
          </p:cNvPr>
          <p:cNvSpPr/>
          <p:nvPr/>
        </p:nvSpPr>
        <p:spPr>
          <a:xfrm>
            <a:off x="0" y="0"/>
            <a:ext cx="12274468" cy="6887412"/>
          </a:xfrm>
          <a:prstGeom prst="rect">
            <a:avLst/>
          </a:prstGeom>
          <a:solidFill>
            <a:srgbClr val="EFEDE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5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7332957-9F92-B040-E365-C326CE67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8350"/>
            <a:ext cx="121920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052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1353</TotalTime>
  <Words>909</Words>
  <Application>Microsoft Office PowerPoint</Application>
  <PresentationFormat>Widescreen</PresentationFormat>
  <Paragraphs>102</Paragraphs>
  <Slides>50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1" baseType="lpstr">
      <vt:lpstr>Tema do Office</vt:lpstr>
      <vt:lpstr>    Seminário de lâminas digital   Patologia óssea e de partes moles</vt:lpstr>
      <vt:lpstr>História clínica: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Diagnóstico?</vt:lpstr>
      <vt:lpstr>Imuno-histoquímica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Diagnóstico?</vt:lpstr>
      <vt:lpstr>PowerPoint Presentation</vt:lpstr>
      <vt:lpstr>Diagnóstico</vt:lpstr>
      <vt:lpstr>PowerPoint Presentation</vt:lpstr>
      <vt:lpstr>PowerPoint Presentation</vt:lpstr>
      <vt:lpstr>PowerPoint Presentation</vt:lpstr>
      <vt:lpstr>PowerPoint Presentation</vt:lpstr>
      <vt:lpstr> Macroscopia</vt:lpstr>
      <vt:lpstr>Histopatologia</vt:lpstr>
      <vt:lpstr> Histopatologia</vt:lpstr>
      <vt:lpstr>PowerPoint Presentation</vt:lpstr>
      <vt:lpstr>PowerPoint Presentation</vt:lpstr>
      <vt:lpstr>PowerPoint Presentation</vt:lpstr>
      <vt:lpstr>Imuno-histoquímica e FISH</vt:lpstr>
      <vt:lpstr>PowerPoint Presentation</vt:lpstr>
      <vt:lpstr>PowerPoint Presentation</vt:lpstr>
      <vt:lpstr>PowerPoint Presentation</vt:lpstr>
      <vt:lpstr>Gene GLI1 - Glioma-associated oncogene 1</vt:lpstr>
      <vt:lpstr>Diagnósticos diferenciais</vt:lpstr>
      <vt:lpstr>Prognóstico</vt:lpstr>
      <vt:lpstr>Take home message</vt:lpstr>
      <vt:lpstr>Take home message</vt:lpstr>
      <vt:lpstr>Obrigado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Emílio Marcelo Pereira</dc:creator>
  <cp:lastModifiedBy>Leonard Medeiros da Silva</cp:lastModifiedBy>
  <cp:revision>53</cp:revision>
  <dcterms:created xsi:type="dcterms:W3CDTF">2024-05-12T16:34:46Z</dcterms:created>
  <dcterms:modified xsi:type="dcterms:W3CDTF">2024-05-29T10:55:46Z</dcterms:modified>
</cp:coreProperties>
</file>